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45" r:id="rId1"/>
  </p:sldMasterIdLst>
  <p:sldIdLst>
    <p:sldId id="256" r:id="rId2"/>
    <p:sldId id="257" r:id="rId3"/>
    <p:sldId id="258" r:id="rId4"/>
    <p:sldId id="259" r:id="rId5"/>
    <p:sldId id="260" r:id="rId6"/>
    <p:sldId id="261" r:id="rId7"/>
    <p:sldId id="262" r:id="rId8"/>
    <p:sldId id="263" r:id="rId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128"/>
        <a:cs typeface="+mn-cs"/>
      </a:defRPr>
    </a:lvl1pPr>
    <a:lvl2pPr marL="457200" algn="l" rtl="0" eaLnBrk="0" fontAlgn="base" hangingPunct="0">
      <a:spcBef>
        <a:spcPct val="0"/>
      </a:spcBef>
      <a:spcAft>
        <a:spcPct val="0"/>
      </a:spcAft>
      <a:defRPr kern="1200">
        <a:solidFill>
          <a:schemeClr val="tx1"/>
        </a:solidFill>
        <a:latin typeface="Tahoma" charset="0"/>
        <a:ea typeface="MS PGothic" charset="-128"/>
        <a:cs typeface="+mn-cs"/>
      </a:defRPr>
    </a:lvl2pPr>
    <a:lvl3pPr marL="914400" algn="l" rtl="0" eaLnBrk="0" fontAlgn="base" hangingPunct="0">
      <a:spcBef>
        <a:spcPct val="0"/>
      </a:spcBef>
      <a:spcAft>
        <a:spcPct val="0"/>
      </a:spcAft>
      <a:defRPr kern="1200">
        <a:solidFill>
          <a:schemeClr val="tx1"/>
        </a:solidFill>
        <a:latin typeface="Tahoma" charset="0"/>
        <a:ea typeface="MS PGothic" charset="-128"/>
        <a:cs typeface="+mn-cs"/>
      </a:defRPr>
    </a:lvl3pPr>
    <a:lvl4pPr marL="1371600" algn="l" rtl="0" eaLnBrk="0" fontAlgn="base" hangingPunct="0">
      <a:spcBef>
        <a:spcPct val="0"/>
      </a:spcBef>
      <a:spcAft>
        <a:spcPct val="0"/>
      </a:spcAft>
      <a:defRPr kern="1200">
        <a:solidFill>
          <a:schemeClr val="tx1"/>
        </a:solidFill>
        <a:latin typeface="Tahoma" charset="0"/>
        <a:ea typeface="MS PGothic" charset="-128"/>
        <a:cs typeface="+mn-cs"/>
      </a:defRPr>
    </a:lvl4pPr>
    <a:lvl5pPr marL="1828800" algn="l" rtl="0" eaLnBrk="0" fontAlgn="base" hangingPunct="0">
      <a:spcBef>
        <a:spcPct val="0"/>
      </a:spcBef>
      <a:spcAft>
        <a:spcPct val="0"/>
      </a:spcAft>
      <a:defRPr kern="1200">
        <a:solidFill>
          <a:schemeClr val="tx1"/>
        </a:solidFill>
        <a:latin typeface="Tahoma" charset="0"/>
        <a:ea typeface="MS PGothic" charset="-128"/>
        <a:cs typeface="+mn-cs"/>
      </a:defRPr>
    </a:lvl5pPr>
    <a:lvl6pPr marL="2286000" algn="l" defTabSz="914400" rtl="0" eaLnBrk="1" latinLnBrk="0" hangingPunct="1">
      <a:defRPr kern="1200">
        <a:solidFill>
          <a:schemeClr val="tx1"/>
        </a:solidFill>
        <a:latin typeface="Tahoma" charset="0"/>
        <a:ea typeface="MS PGothic" charset="-128"/>
        <a:cs typeface="+mn-cs"/>
      </a:defRPr>
    </a:lvl6pPr>
    <a:lvl7pPr marL="2743200" algn="l" defTabSz="914400" rtl="0" eaLnBrk="1" latinLnBrk="0" hangingPunct="1">
      <a:defRPr kern="1200">
        <a:solidFill>
          <a:schemeClr val="tx1"/>
        </a:solidFill>
        <a:latin typeface="Tahoma" charset="0"/>
        <a:ea typeface="MS PGothic" charset="-128"/>
        <a:cs typeface="+mn-cs"/>
      </a:defRPr>
    </a:lvl7pPr>
    <a:lvl8pPr marL="3200400" algn="l" defTabSz="914400" rtl="0" eaLnBrk="1" latinLnBrk="0" hangingPunct="1">
      <a:defRPr kern="1200">
        <a:solidFill>
          <a:schemeClr val="tx1"/>
        </a:solidFill>
        <a:latin typeface="Tahoma" charset="0"/>
        <a:ea typeface="MS PGothic" charset="-128"/>
        <a:cs typeface="+mn-cs"/>
      </a:defRPr>
    </a:lvl8pPr>
    <a:lvl9pPr marL="3657600" algn="l" defTabSz="914400" rtl="0" eaLnBrk="1" latinLnBrk="0" hangingPunct="1">
      <a:defRPr kern="1200">
        <a:solidFill>
          <a:schemeClr val="tx1"/>
        </a:solidFill>
        <a:latin typeface="Tahom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1"/>
    <p:restoredTop sz="94695"/>
  </p:normalViewPr>
  <p:slideViewPr>
    <p:cSldViewPr>
      <p:cViewPr>
        <p:scale>
          <a:sx n="96" d="100"/>
          <a:sy n="96" d="100"/>
        </p:scale>
        <p:origin x="66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D70ED3-FD25-9744-8A54-E855E641DDA0}" type="slidenum">
              <a:rPr lang="en-US" altLang="x-none"/>
              <a:pPr/>
              <a:t>‹#›</a:t>
            </a:fld>
            <a:endParaRPr lang="en-US" altLang="x-none"/>
          </a:p>
        </p:txBody>
      </p:sp>
    </p:spTree>
    <p:extLst>
      <p:ext uri="{BB962C8B-B14F-4D97-AF65-F5344CB8AC3E}">
        <p14:creationId xmlns:p14="http://schemas.microsoft.com/office/powerpoint/2010/main" val="87242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16252A-1390-8844-A6FC-18F270BD6148}" type="slidenum">
              <a:rPr lang="en-US" altLang="x-none"/>
              <a:pPr/>
              <a:t>‹#›</a:t>
            </a:fld>
            <a:endParaRPr lang="en-US" altLang="x-none"/>
          </a:p>
        </p:txBody>
      </p:sp>
    </p:spTree>
    <p:extLst>
      <p:ext uri="{BB962C8B-B14F-4D97-AF65-F5344CB8AC3E}">
        <p14:creationId xmlns:p14="http://schemas.microsoft.com/office/powerpoint/2010/main" val="24699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D837D7-3AB7-9845-8E0B-8379ACB495CE}" type="slidenum">
              <a:rPr lang="en-US" altLang="x-none"/>
              <a:pPr/>
              <a:t>‹#›</a:t>
            </a:fld>
            <a:endParaRPr lang="en-US" altLang="x-none"/>
          </a:p>
        </p:txBody>
      </p:sp>
    </p:spTree>
    <p:extLst>
      <p:ext uri="{BB962C8B-B14F-4D97-AF65-F5344CB8AC3E}">
        <p14:creationId xmlns:p14="http://schemas.microsoft.com/office/powerpoint/2010/main" val="16416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9BF975-9905-DE49-91BF-F7649DD195E0}" type="slidenum">
              <a:rPr lang="en-US" altLang="x-none"/>
              <a:pPr/>
              <a:t>‹#›</a:t>
            </a:fld>
            <a:endParaRPr lang="en-US" altLang="x-none"/>
          </a:p>
        </p:txBody>
      </p:sp>
    </p:spTree>
    <p:extLst>
      <p:ext uri="{BB962C8B-B14F-4D97-AF65-F5344CB8AC3E}">
        <p14:creationId xmlns:p14="http://schemas.microsoft.com/office/powerpoint/2010/main" val="196625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C7E2F2-4594-7D4C-92D6-53C02EE98840}" type="slidenum">
              <a:rPr lang="en-US" altLang="x-none"/>
              <a:pPr/>
              <a:t>‹#›</a:t>
            </a:fld>
            <a:endParaRPr lang="en-US" altLang="x-none"/>
          </a:p>
        </p:txBody>
      </p:sp>
    </p:spTree>
    <p:extLst>
      <p:ext uri="{BB962C8B-B14F-4D97-AF65-F5344CB8AC3E}">
        <p14:creationId xmlns:p14="http://schemas.microsoft.com/office/powerpoint/2010/main" val="130592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AF12D8-3C58-3A46-9AAB-8DB5DDC4AB7D}" type="slidenum">
              <a:rPr lang="en-US" altLang="x-none"/>
              <a:pPr/>
              <a:t>‹#›</a:t>
            </a:fld>
            <a:endParaRPr lang="en-US" altLang="x-none"/>
          </a:p>
        </p:txBody>
      </p:sp>
    </p:spTree>
    <p:extLst>
      <p:ext uri="{BB962C8B-B14F-4D97-AF65-F5344CB8AC3E}">
        <p14:creationId xmlns:p14="http://schemas.microsoft.com/office/powerpoint/2010/main" val="14510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A06BCBC-7B74-FB45-A752-B4DB0B2F6AB9}" type="slidenum">
              <a:rPr lang="en-US" altLang="x-none"/>
              <a:pPr/>
              <a:t>‹#›</a:t>
            </a:fld>
            <a:endParaRPr lang="en-US" altLang="x-none"/>
          </a:p>
        </p:txBody>
      </p:sp>
    </p:spTree>
    <p:extLst>
      <p:ext uri="{BB962C8B-B14F-4D97-AF65-F5344CB8AC3E}">
        <p14:creationId xmlns:p14="http://schemas.microsoft.com/office/powerpoint/2010/main" val="24843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E5010F1-CE0D-2947-A5A7-A65FECD8BEF6}" type="slidenum">
              <a:rPr lang="en-US" altLang="x-none"/>
              <a:pPr/>
              <a:t>‹#›</a:t>
            </a:fld>
            <a:endParaRPr lang="en-US" altLang="x-none"/>
          </a:p>
        </p:txBody>
      </p:sp>
    </p:spTree>
    <p:extLst>
      <p:ext uri="{BB962C8B-B14F-4D97-AF65-F5344CB8AC3E}">
        <p14:creationId xmlns:p14="http://schemas.microsoft.com/office/powerpoint/2010/main" val="78370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8E387B-83E3-E64E-8BB1-46F324020C1D}" type="slidenum">
              <a:rPr lang="en-US" altLang="x-none"/>
              <a:pPr/>
              <a:t>‹#›</a:t>
            </a:fld>
            <a:endParaRPr lang="en-US" altLang="x-none"/>
          </a:p>
        </p:txBody>
      </p:sp>
    </p:spTree>
    <p:extLst>
      <p:ext uri="{BB962C8B-B14F-4D97-AF65-F5344CB8AC3E}">
        <p14:creationId xmlns:p14="http://schemas.microsoft.com/office/powerpoint/2010/main" val="129545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222C2B6-1461-9141-826A-E0B780A8E71B}" type="slidenum">
              <a:rPr lang="en-US" altLang="x-none"/>
              <a:pPr/>
              <a:t>‹#›</a:t>
            </a:fld>
            <a:endParaRPr lang="en-US" altLang="x-none"/>
          </a:p>
        </p:txBody>
      </p:sp>
    </p:spTree>
    <p:extLst>
      <p:ext uri="{BB962C8B-B14F-4D97-AF65-F5344CB8AC3E}">
        <p14:creationId xmlns:p14="http://schemas.microsoft.com/office/powerpoint/2010/main" val="147260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88FFE6-201E-7940-8981-FB904F244F71}" type="slidenum">
              <a:rPr lang="en-US" altLang="x-none"/>
              <a:pPr/>
              <a:t>‹#›</a:t>
            </a:fld>
            <a:endParaRPr lang="en-US" altLang="x-none"/>
          </a:p>
        </p:txBody>
      </p:sp>
    </p:spTree>
    <p:extLst>
      <p:ext uri="{BB962C8B-B14F-4D97-AF65-F5344CB8AC3E}">
        <p14:creationId xmlns:p14="http://schemas.microsoft.com/office/powerpoint/2010/main" val="25824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NZ"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NZ"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0FAE3BB-5138-0047-92F3-8D946BB055BC}"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rrowheads="1"/>
          </p:cNvSpPr>
          <p:nvPr>
            <p:ph type="title"/>
          </p:nvPr>
        </p:nvSpPr>
        <p:spPr/>
        <p:txBody>
          <a:bodyPr/>
          <a:lstStyle/>
          <a:p>
            <a:pPr eaLnBrk="1" hangingPunct="1"/>
            <a:r>
              <a:rPr lang="en-US" altLang="x-none">
                <a:latin typeface="Arial" charset="0"/>
                <a:ea typeface="MS PGothic" charset="-128"/>
              </a:rPr>
              <a:t>Control over the social world</a:t>
            </a:r>
          </a:p>
        </p:txBody>
      </p:sp>
      <p:sp>
        <p:nvSpPr>
          <p:cNvPr id="13314" name="Rectangle 3"/>
          <p:cNvSpPr>
            <a:spLocks noGrp="1" noRot="1" noChangeArrowheads="1"/>
          </p:cNvSpPr>
          <p:nvPr>
            <p:ph idx="1"/>
          </p:nvPr>
        </p:nvSpPr>
        <p:spPr>
          <a:xfrm>
            <a:off x="457200" y="1676400"/>
            <a:ext cx="6553200" cy="4191000"/>
          </a:xfrm>
        </p:spPr>
        <p:txBody>
          <a:bodyPr/>
          <a:lstStyle/>
          <a:p>
            <a:pPr eaLnBrk="1" hangingPunct="1"/>
            <a:r>
              <a:rPr lang="en-US" altLang="x-none" sz="2800">
                <a:latin typeface="Arial" charset="0"/>
                <a:ea typeface="MS PGothic" charset="-128"/>
              </a:rPr>
              <a:t>If we all use the same strategies to interact with the student with low vision! </a:t>
            </a:r>
          </a:p>
          <a:p>
            <a:pPr eaLnBrk="1" hangingPunct="1"/>
            <a:endParaRPr lang="en-US" altLang="x-none" sz="2800">
              <a:latin typeface="Arial" charset="0"/>
              <a:ea typeface="MS PGothic" charset="-128"/>
            </a:endParaRPr>
          </a:p>
          <a:p>
            <a:pPr eaLnBrk="1" hangingPunct="1"/>
            <a:r>
              <a:rPr lang="en-US" altLang="x-none" sz="2800">
                <a:latin typeface="Arial" charset="0"/>
                <a:ea typeface="MS PGothic" charset="-128"/>
              </a:rPr>
              <a:t>That student can develop a greater sense of anticipation and predictability. Taking away the guess work and giving a sense of control </a:t>
            </a:r>
          </a:p>
        </p:txBody>
      </p:sp>
      <p:pic>
        <p:nvPicPr>
          <p:cNvPr id="13315" name="Picture 3" descr="Adult and child walking along a path. The adult is guiding the child.  The child is holding onto the adult's fingers as she is not tall enough to take the adults w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200400"/>
            <a:ext cx="1676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rrowheads="1"/>
          </p:cNvSpPr>
          <p:nvPr>
            <p:ph type="title"/>
          </p:nvPr>
        </p:nvSpPr>
        <p:spPr/>
        <p:txBody>
          <a:bodyPr/>
          <a:lstStyle/>
          <a:p>
            <a:pPr eaLnBrk="1" hangingPunct="1"/>
            <a:r>
              <a:rPr lang="en-US" altLang="x-none" sz="4000">
                <a:latin typeface="Arial" charset="0"/>
                <a:ea typeface="MS PGothic" charset="-128"/>
              </a:rPr>
              <a:t>Guiding and supporting interaction</a:t>
            </a:r>
          </a:p>
        </p:txBody>
      </p:sp>
      <p:sp>
        <p:nvSpPr>
          <p:cNvPr id="14338" name="Rectangle 3"/>
          <p:cNvSpPr>
            <a:spLocks noGrp="1" noRot="1" noChangeArrowheads="1"/>
          </p:cNvSpPr>
          <p:nvPr>
            <p:ph idx="1"/>
          </p:nvPr>
        </p:nvSpPr>
        <p:spPr>
          <a:xfrm>
            <a:off x="457200" y="1600200"/>
            <a:ext cx="6553200" cy="4114800"/>
          </a:xfrm>
        </p:spPr>
        <p:txBody>
          <a:bodyPr/>
          <a:lstStyle/>
          <a:p>
            <a:pPr eaLnBrk="1" hangingPunct="1"/>
            <a:r>
              <a:rPr lang="en-US" altLang="x-none" sz="2800">
                <a:latin typeface="Arial" charset="0"/>
                <a:ea typeface="MS PGothic" charset="-128"/>
              </a:rPr>
              <a:t>Approach: Say your name and offer to assist, taking TIME for the student to respond!</a:t>
            </a:r>
          </a:p>
          <a:p>
            <a:pPr eaLnBrk="1" hangingPunct="1"/>
            <a:endParaRPr lang="en-US" altLang="x-none" sz="2800">
              <a:latin typeface="Arial" charset="0"/>
              <a:ea typeface="MS PGothic" charset="-128"/>
            </a:endParaRPr>
          </a:p>
          <a:p>
            <a:pPr eaLnBrk="1" hangingPunct="1"/>
            <a:r>
              <a:rPr lang="en-US" altLang="x-none" sz="2800">
                <a:latin typeface="Arial" charset="0"/>
                <a:ea typeface="MS PGothic" charset="-128"/>
              </a:rPr>
              <a:t>Contact: Offering the hand is a socially acceptable and known method. He then knows where you are, and he can take your arm, without </a:t>
            </a:r>
            <a:r>
              <a:rPr lang="en-US" altLang="en-US" sz="2800">
                <a:latin typeface="Arial" charset="0"/>
                <a:ea typeface="MS PGothic" charset="-128"/>
              </a:rPr>
              <a:t>‘</a:t>
            </a:r>
            <a:r>
              <a:rPr lang="en-US" altLang="x-none" sz="2800">
                <a:latin typeface="Arial" charset="0"/>
                <a:ea typeface="MS PGothic" charset="-128"/>
              </a:rPr>
              <a:t>groping</a:t>
            </a:r>
            <a:r>
              <a:rPr lang="en-US" altLang="en-US" sz="2800">
                <a:latin typeface="Arial" charset="0"/>
                <a:ea typeface="MS PGothic" charset="-128"/>
              </a:rPr>
              <a:t>’</a:t>
            </a:r>
            <a:r>
              <a:rPr lang="en-US" altLang="x-none" sz="2800">
                <a:latin typeface="Arial" charset="0"/>
                <a:ea typeface="MS PGothic" charset="-128"/>
              </a:rPr>
              <a:t> </a:t>
            </a:r>
          </a:p>
          <a:p>
            <a:pPr eaLnBrk="1" hangingPunct="1">
              <a:buFont typeface="Arial" charset="0"/>
              <a:buNone/>
            </a:pPr>
            <a:endParaRPr lang="en-US" altLang="x-none" sz="2800">
              <a:latin typeface="Arial" charset="0"/>
              <a:ea typeface="MS PGothic" charset="-128"/>
            </a:endParaRPr>
          </a:p>
          <a:p>
            <a:pPr eaLnBrk="1" hangingPunct="1"/>
            <a:endParaRPr lang="en-US" altLang="x-none">
              <a:ea typeface="MS PGothic" charset="-128"/>
            </a:endParaRPr>
          </a:p>
        </p:txBody>
      </p:sp>
      <p:pic>
        <p:nvPicPr>
          <p:cNvPr id="3076" name="Picture 7" descr="The photo is of the guide's hand connecting with the person who will be guided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00400"/>
            <a:ext cx="1676400" cy="305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a:xfrm>
            <a:off x="457200" y="304800"/>
            <a:ext cx="8229600" cy="1143000"/>
          </a:xfrm>
        </p:spPr>
        <p:txBody>
          <a:bodyPr/>
          <a:lstStyle/>
          <a:p>
            <a:pPr eaLnBrk="1" hangingPunct="1"/>
            <a:r>
              <a:rPr lang="en-US" altLang="x-none" sz="4000">
                <a:latin typeface="Arial" charset="0"/>
                <a:ea typeface="MS PGothic" charset="-128"/>
              </a:rPr>
              <a:t>The yoke Grip or other adapted grips may be useful</a:t>
            </a:r>
          </a:p>
        </p:txBody>
      </p:sp>
      <p:sp>
        <p:nvSpPr>
          <p:cNvPr id="15366" name="TextBox 1"/>
          <p:cNvSpPr txBox="1">
            <a:spLocks noChangeArrowheads="1"/>
          </p:cNvSpPr>
          <p:nvPr/>
        </p:nvSpPr>
        <p:spPr bwMode="auto">
          <a:xfrm>
            <a:off x="228600" y="21336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t>Yoke grip</a:t>
            </a:r>
          </a:p>
        </p:txBody>
      </p:sp>
      <p:pic>
        <p:nvPicPr>
          <p:cNvPr id="15362" name="Picture 4" descr="The picture is of the person being guided holding the arm of the guide, using yolk grip.  The yolk grip is where the person being guided holds the guide's arm with their thumb on the outside of the arm and their fingers on the inside of the guide's arm, nearest the guides bod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24000"/>
            <a:ext cx="3352800" cy="22352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TextBox 2"/>
          <p:cNvSpPr txBox="1">
            <a:spLocks noChangeArrowheads="1"/>
          </p:cNvSpPr>
          <p:nvPr/>
        </p:nvSpPr>
        <p:spPr bwMode="auto">
          <a:xfrm>
            <a:off x="4572000" y="1524000"/>
            <a:ext cx="13954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latin typeface="Arial" charset="0"/>
              </a:rPr>
              <a:t>This adapted grip may be useful if the student needs more support</a:t>
            </a:r>
          </a:p>
        </p:txBody>
      </p:sp>
      <p:pic>
        <p:nvPicPr>
          <p:cNvPr id="15363" name="Picture 6" descr="Student with their arm linked around adult/peer's elbow.  The student, being guided has all of their fingers and their thumb wrapped around the guide's arm."/>
          <p:cNvPicPr>
            <a:picLocks noChangeAspect="1" noChangeArrowheads="1"/>
          </p:cNvPicPr>
          <p:nvPr/>
        </p:nvPicPr>
        <p:blipFill>
          <a:blip r:embed="rId3">
            <a:extLst>
              <a:ext uri="{28A0092B-C50C-407E-A947-70E740481C1C}">
                <a14:useLocalDpi xmlns:a14="http://schemas.microsoft.com/office/drawing/2010/main" val="0"/>
              </a:ext>
            </a:extLst>
          </a:blip>
          <a:srcRect l="2" t="46849" r="21602"/>
          <a:stretch>
            <a:fillRect/>
          </a:stretch>
        </p:blipFill>
        <p:spPr bwMode="auto">
          <a:xfrm>
            <a:off x="5943600" y="1447800"/>
            <a:ext cx="2697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hild, being guided, is holding on to the adult guide's fingers rather than arm as the student is not tall enough to take the guide's arm comfortab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4200525"/>
            <a:ext cx="1981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3"/>
          <p:cNvSpPr txBox="1">
            <a:spLocks noChangeArrowheads="1"/>
          </p:cNvSpPr>
          <p:nvPr/>
        </p:nvSpPr>
        <p:spPr bwMode="auto">
          <a:xfrm>
            <a:off x="3124200" y="44196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latin typeface="Arial" charset="0"/>
              </a:rPr>
              <a:t>Shorter people may need to hold lower than the elbow</a:t>
            </a:r>
          </a:p>
        </p:txBody>
      </p:sp>
      <p:pic>
        <p:nvPicPr>
          <p:cNvPr id="15364" name="Picture 7" descr="The child being guided is holding on to adult guide around their wrist because the child is not tall enough to take the guide's a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4191000"/>
            <a:ext cx="36179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p:nvPr>
        </p:nvSpPr>
        <p:spPr>
          <a:xfrm>
            <a:off x="304800" y="184150"/>
            <a:ext cx="8540750" cy="1143000"/>
          </a:xfrm>
        </p:spPr>
        <p:txBody>
          <a:bodyPr/>
          <a:lstStyle/>
          <a:p>
            <a:pPr eaLnBrk="1" hangingPunct="1"/>
            <a:r>
              <a:rPr lang="en-US" altLang="x-none" sz="4000">
                <a:latin typeface="Arial" charset="0"/>
                <a:ea typeface="MS PGothic" charset="-128"/>
              </a:rPr>
              <a:t>Other Guiding techniques</a:t>
            </a:r>
          </a:p>
        </p:txBody>
      </p:sp>
      <p:sp>
        <p:nvSpPr>
          <p:cNvPr id="16392" name="TextBox 4"/>
          <p:cNvSpPr txBox="1">
            <a:spLocks noChangeArrowheads="1"/>
          </p:cNvSpPr>
          <p:nvPr/>
        </p:nvSpPr>
        <p:spPr bwMode="auto">
          <a:xfrm>
            <a:off x="762000" y="12192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t>Narrow spaces</a:t>
            </a:r>
          </a:p>
        </p:txBody>
      </p:sp>
      <p:pic>
        <p:nvPicPr>
          <p:cNvPr id="5123" name="Picture 6" descr="When the space is too narrow for the guide and traveler to move through together, the guide moves their guiding arm to the centre of their back and out.  This prompts the traveler to straighten their arm and step behind into single file." title="Narrow Space technique"/>
          <p:cNvPicPr>
            <a:picLocks noGrp="1" noChangeAspect="1" noChangeArrowheads="1"/>
          </p:cNvPicPr>
          <p:nvPr>
            <p:ph idx="1"/>
          </p:nvPr>
        </p:nvPicPr>
        <p:blipFill>
          <a:blip r:embed="rId2"/>
          <a:srcRect/>
          <a:stretch>
            <a:fillRect/>
          </a:stretch>
        </p:blipFill>
        <p:spPr>
          <a:xfrm>
            <a:off x="685800" y="1600200"/>
            <a:ext cx="2362200" cy="1751013"/>
          </a:xfrm>
        </p:spPr>
      </p:pic>
      <p:sp>
        <p:nvSpPr>
          <p:cNvPr id="16393" name="TextBox 5"/>
          <p:cNvSpPr txBox="1">
            <a:spLocks noChangeArrowheads="1"/>
          </p:cNvSpPr>
          <p:nvPr/>
        </p:nvSpPr>
        <p:spPr bwMode="auto">
          <a:xfrm>
            <a:off x="5280025" y="1889125"/>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t>contacting objects</a:t>
            </a:r>
          </a:p>
        </p:txBody>
      </p:sp>
      <p:pic>
        <p:nvPicPr>
          <p:cNvPr id="2" name="Picture 1" descr="Person holding on to sighted guide's arm, using the normal guiding grip.  The guide has placed her hand on the back of the seat and the person with vision impairment is running their other hand down the guides arm to connect with the chair b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860" y="1219200"/>
            <a:ext cx="1764094" cy="2438400"/>
          </a:xfrm>
          <a:prstGeom prst="rect">
            <a:avLst/>
          </a:prstGeom>
        </p:spPr>
      </p:pic>
      <p:sp>
        <p:nvSpPr>
          <p:cNvPr id="16394" name="TextBox 1"/>
          <p:cNvSpPr txBox="1">
            <a:spLocks noChangeArrowheads="1"/>
          </p:cNvSpPr>
          <p:nvPr/>
        </p:nvSpPr>
        <p:spPr bwMode="auto">
          <a:xfrm>
            <a:off x="8262938" y="1528763"/>
            <a:ext cx="88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600"/>
              <a:t>Guides Arm</a:t>
            </a:r>
          </a:p>
        </p:txBody>
      </p:sp>
      <p:sp>
        <p:nvSpPr>
          <p:cNvPr id="16391" name="TextBox 2"/>
          <p:cNvSpPr txBox="1">
            <a:spLocks noChangeArrowheads="1"/>
          </p:cNvSpPr>
          <p:nvPr/>
        </p:nvSpPr>
        <p:spPr bwMode="auto">
          <a:xfrm>
            <a:off x="2362200" y="55737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t>steps</a:t>
            </a:r>
          </a:p>
        </p:txBody>
      </p:sp>
      <p:pic>
        <p:nvPicPr>
          <p:cNvPr id="5125" name="Picture 7" descr="Sighted guide and person who has a vision impairment standing at the top of the steps, sighted guide on the right and person who has a vision impairment on the left next to the hand rail. Person who has a vision impairment is holding sighted guide's left elbow. The guide reaches across the traveler's body with their  guiding arm to indicate the hand rail should the traveler wish to take it." title="steps technique"/>
          <p:cNvPicPr>
            <a:picLocks noChangeAspect="1" noChangeArrowheads="1"/>
          </p:cNvPicPr>
          <p:nvPr/>
        </p:nvPicPr>
        <p:blipFill>
          <a:blip r:embed="rId4"/>
          <a:srcRect/>
          <a:stretch>
            <a:fillRect/>
          </a:stretch>
        </p:blipFill>
        <p:spPr bwMode="auto">
          <a:xfrm>
            <a:off x="2187575" y="3352800"/>
            <a:ext cx="2205038"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8" descr="Sighted guide standing with her right foot on the first step down and left foot at the top. Person who has a vision impairment is standing at the top of the steps on the sighted guide's left side, next to the handrail. Person who has a vision impairment is holding sighted guide's left elbow and the handrail in their other hand. The guide pauses at the first step to allow the traveler to feel the first step 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3800475"/>
            <a:ext cx="21336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The guide progresses down the steps till the last one where she pauses at the last step to indicate to the traveler that there is just one more st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8275" y="4338638"/>
            <a:ext cx="200183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228600"/>
            <a:ext cx="8229600" cy="1249362"/>
          </a:xfrm>
        </p:spPr>
        <p:txBody>
          <a:bodyPr rtlCol="0">
            <a:noAutofit/>
          </a:bodyPr>
          <a:lstStyle/>
          <a:p>
            <a:pPr eaLnBrk="1" fontAlgn="auto" hangingPunct="1">
              <a:spcAft>
                <a:spcPts val="0"/>
              </a:spcAft>
              <a:defRPr/>
            </a:pPr>
            <a:r>
              <a:rPr lang="en-US" sz="4000" dirty="0" smtClean="0">
                <a:latin typeface="Arial"/>
                <a:ea typeface="+mj-ea"/>
                <a:cs typeface="Arial"/>
              </a:rPr>
              <a:t>Encouraging connection </a:t>
            </a:r>
            <a:br>
              <a:rPr lang="en-US" sz="4000" dirty="0" smtClean="0">
                <a:latin typeface="Arial"/>
                <a:ea typeface="+mj-ea"/>
                <a:cs typeface="Arial"/>
              </a:rPr>
            </a:br>
            <a:r>
              <a:rPr lang="en-US" sz="4000" dirty="0" smtClean="0">
                <a:latin typeface="Arial"/>
                <a:ea typeface="+mj-ea"/>
                <a:cs typeface="Arial"/>
              </a:rPr>
              <a:t>with the world</a:t>
            </a:r>
          </a:p>
        </p:txBody>
      </p:sp>
      <p:sp>
        <p:nvSpPr>
          <p:cNvPr id="17412" name="Rectangle 1"/>
          <p:cNvSpPr>
            <a:spLocks noChangeArrowheads="1"/>
          </p:cNvSpPr>
          <p:nvPr/>
        </p:nvSpPr>
        <p:spPr bwMode="auto">
          <a:xfrm>
            <a:off x="1143000" y="19050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US" altLang="x-none" sz="2800">
                <a:latin typeface="Arial" charset="0"/>
              </a:rPr>
              <a:t>Use hand under hand if needed or</a:t>
            </a:r>
            <a:endParaRPr lang="en-US" altLang="x-none" sz="2800"/>
          </a:p>
        </p:txBody>
      </p:sp>
      <p:sp>
        <p:nvSpPr>
          <p:cNvPr id="17411" name="TextBox 1"/>
          <p:cNvSpPr txBox="1">
            <a:spLocks noChangeArrowheads="1"/>
          </p:cNvSpPr>
          <p:nvPr/>
        </p:nvSpPr>
        <p:spPr bwMode="auto">
          <a:xfrm>
            <a:off x="7620000" y="37338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t>Guides Arm</a:t>
            </a:r>
          </a:p>
        </p:txBody>
      </p:sp>
      <p:pic>
        <p:nvPicPr>
          <p:cNvPr id="3" name="Picture 2" descr="Hand under hand is shown. Person with a vision impairment has right had resting on sight guide's right hand.  The guide is using hand under hand to encourage the person with vision impiarment to connect with the door hand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428875"/>
            <a:ext cx="6667500" cy="3924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a:xfrm>
            <a:off x="304800" y="228600"/>
            <a:ext cx="8540750" cy="990600"/>
          </a:xfrm>
        </p:spPr>
        <p:txBody>
          <a:bodyPr/>
          <a:lstStyle/>
          <a:p>
            <a:pPr eaLnBrk="1" hangingPunct="1"/>
            <a:r>
              <a:rPr lang="en-US" altLang="x-none" sz="4000">
                <a:latin typeface="Arial" charset="0"/>
                <a:ea typeface="MS PGothic" charset="-128"/>
              </a:rPr>
              <a:t>Better still if needed</a:t>
            </a:r>
          </a:p>
        </p:txBody>
      </p:sp>
      <p:sp>
        <p:nvSpPr>
          <p:cNvPr id="18434" name="Rectangle 3"/>
          <p:cNvSpPr>
            <a:spLocks noGrp="1" noRot="1" noChangeArrowheads="1"/>
          </p:cNvSpPr>
          <p:nvPr>
            <p:ph idx="1"/>
          </p:nvPr>
        </p:nvSpPr>
        <p:spPr/>
        <p:txBody>
          <a:bodyPr/>
          <a:lstStyle/>
          <a:p>
            <a:pPr eaLnBrk="1" hangingPunct="1"/>
            <a:r>
              <a:rPr lang="en-US" altLang="x-none" sz="2800">
                <a:latin typeface="Arial" charset="0"/>
                <a:ea typeface="MS PGothic" charset="-128"/>
              </a:rPr>
              <a:t>Encourage trailing down your arm or the cane</a:t>
            </a:r>
          </a:p>
          <a:p>
            <a:pPr eaLnBrk="1" hangingPunct="1">
              <a:buFont typeface="Arial" charset="0"/>
              <a:buNone/>
            </a:pPr>
            <a:endParaRPr lang="en-US" altLang="x-none" sz="2800">
              <a:latin typeface="Arial" charset="0"/>
              <a:ea typeface="MS PGothic" charset="-128"/>
            </a:endParaRPr>
          </a:p>
          <a:p>
            <a:pPr eaLnBrk="1" hangingPunct="1">
              <a:buFont typeface="Arial" charset="0"/>
              <a:buNone/>
            </a:pPr>
            <a:r>
              <a:rPr lang="en-US" altLang="x-none" sz="2800">
                <a:latin typeface="Arial" charset="0"/>
                <a:ea typeface="MS PGothic" charset="-128"/>
              </a:rPr>
              <a:t>Or if needed use the Three Stage Prompt:</a:t>
            </a:r>
          </a:p>
          <a:p>
            <a:pPr eaLnBrk="1" hangingPunct="1"/>
            <a:r>
              <a:rPr lang="en-US" altLang="x-none" sz="2800">
                <a:latin typeface="Arial" charset="0"/>
                <a:ea typeface="MS PGothic" charset="-128"/>
              </a:rPr>
              <a:t>Verbal – wait </a:t>
            </a:r>
          </a:p>
          <a:p>
            <a:pPr eaLnBrk="1" hangingPunct="1"/>
            <a:r>
              <a:rPr lang="en-US" altLang="x-none" sz="2800">
                <a:latin typeface="Arial" charset="0"/>
                <a:ea typeface="MS PGothic" charset="-128"/>
              </a:rPr>
              <a:t>Verbal with tapping or other concrete clue</a:t>
            </a:r>
          </a:p>
          <a:p>
            <a:pPr eaLnBrk="1" hangingPunct="1"/>
            <a:r>
              <a:rPr lang="en-US" altLang="x-none" sz="2800">
                <a:latin typeface="Arial" charset="0"/>
                <a:ea typeface="MS PGothic" charset="-128"/>
              </a:rPr>
              <a:t>Hand under hand</a:t>
            </a:r>
          </a:p>
        </p:txBody>
      </p:sp>
      <p:sp>
        <p:nvSpPr>
          <p:cNvPr id="18436" name="TextBox 1"/>
          <p:cNvSpPr txBox="1">
            <a:spLocks noChangeArrowheads="1"/>
          </p:cNvSpPr>
          <p:nvPr/>
        </p:nvSpPr>
        <p:spPr bwMode="auto">
          <a:xfrm>
            <a:off x="1752600" y="51403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2800">
                <a:latin typeface="Arial" charset="0"/>
              </a:rPr>
              <a:t>Guides Arm</a:t>
            </a:r>
          </a:p>
        </p:txBody>
      </p:sp>
      <p:pic>
        <p:nvPicPr>
          <p:cNvPr id="2" name="Picture 1" descr="Picture of guide's arm connecting with the door handle. Guide's other hand is using hand under hand to encourage the traveler who has vision impairment to slide their hand down the guide's arm to the door hand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343400"/>
            <a:ext cx="4223468" cy="23091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rtlCol="0">
            <a:normAutofit/>
          </a:bodyPr>
          <a:lstStyle/>
          <a:p>
            <a:pPr eaLnBrk="1" fontAlgn="auto" hangingPunct="1">
              <a:spcAft>
                <a:spcPts val="0"/>
              </a:spcAft>
              <a:defRPr/>
            </a:pPr>
            <a:r>
              <a:rPr lang="en-US" sz="4000" dirty="0" smtClean="0">
                <a:latin typeface="Arial"/>
                <a:ea typeface="+mj-ea"/>
                <a:cs typeface="Arial"/>
              </a:rPr>
              <a:t>Guiding strategies</a:t>
            </a:r>
          </a:p>
        </p:txBody>
      </p:sp>
      <p:sp>
        <p:nvSpPr>
          <p:cNvPr id="19458" name="Rectangle 3"/>
          <p:cNvSpPr>
            <a:spLocks noGrp="1" noRot="1" noChangeArrowheads="1"/>
          </p:cNvSpPr>
          <p:nvPr>
            <p:ph idx="1"/>
          </p:nvPr>
        </p:nvSpPr>
        <p:spPr>
          <a:xfrm>
            <a:off x="457200" y="2438400"/>
            <a:ext cx="4114800" cy="2819400"/>
          </a:xfrm>
        </p:spPr>
        <p:txBody>
          <a:bodyPr/>
          <a:lstStyle/>
          <a:p>
            <a:pPr marL="0" indent="0" eaLnBrk="1" hangingPunct="1">
              <a:buFont typeface="Arial" charset="0"/>
              <a:buNone/>
              <a:defRPr/>
            </a:pPr>
            <a:r>
              <a:rPr lang="en-US" sz="2800" dirty="0" smtClean="0">
                <a:latin typeface="Arial"/>
                <a:ea typeface="ＭＳ Ｐゴシック" charset="0"/>
                <a:cs typeface="Arial"/>
              </a:rPr>
              <a:t>Even better use guiding to support engagement with the world and learn </a:t>
            </a:r>
            <a:r>
              <a:rPr lang="en-US" sz="2800" dirty="0">
                <a:latin typeface="Arial"/>
                <a:ea typeface="ＭＳ Ｐゴシック" charset="0"/>
                <a:cs typeface="Arial"/>
              </a:rPr>
              <a:t>strategies such as Trailing!</a:t>
            </a:r>
          </a:p>
          <a:p>
            <a:pPr eaLnBrk="1" hangingPunct="1">
              <a:buFont typeface="Arial" charset="0"/>
              <a:buNone/>
              <a:defRPr/>
            </a:pPr>
            <a:endParaRPr lang="en-US" dirty="0">
              <a:ea typeface="ＭＳ Ｐゴシック" charset="0"/>
              <a:cs typeface="ＭＳ Ｐゴシック" charset="0"/>
            </a:endParaRPr>
          </a:p>
        </p:txBody>
      </p:sp>
      <p:pic>
        <p:nvPicPr>
          <p:cNvPr id="19459" name="Picture 4" descr="Mum with her toddler walking along a fence. Mum is guiding the toddler and the toddler is trailing the fence."/>
          <p:cNvPicPr>
            <a:picLocks noChangeAspect="1" noChangeArrowheads="1"/>
          </p:cNvPicPr>
          <p:nvPr/>
        </p:nvPicPr>
        <p:blipFill>
          <a:blip r:embed="rId2">
            <a:extLst>
              <a:ext uri="{28A0092B-C50C-407E-A947-70E740481C1C}">
                <a14:useLocalDpi xmlns:a14="http://schemas.microsoft.com/office/drawing/2010/main" val="0"/>
              </a:ext>
            </a:extLst>
          </a:blip>
          <a:srcRect r="6952"/>
          <a:stretch>
            <a:fillRect/>
          </a:stretch>
        </p:blipFill>
        <p:spPr bwMode="auto">
          <a:xfrm>
            <a:off x="4572000" y="1905000"/>
            <a:ext cx="4114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p:nvPr>
        </p:nvSpPr>
        <p:spPr/>
        <p:txBody>
          <a:bodyPr/>
          <a:lstStyle/>
          <a:p>
            <a:pPr eaLnBrk="1" hangingPunct="1"/>
            <a:r>
              <a:rPr lang="en-US" altLang="x-none" sz="4000">
                <a:latin typeface="Arial" charset="0"/>
                <a:ea typeface="MS PGothic" charset="-128"/>
              </a:rPr>
              <a:t>Guiding</a:t>
            </a:r>
            <a:r>
              <a:rPr lang="en-US" altLang="x-none" sz="3600">
                <a:ea typeface="MS PGothic" charset="-128"/>
              </a:rPr>
              <a:t> </a:t>
            </a:r>
          </a:p>
        </p:txBody>
      </p:sp>
      <p:sp>
        <p:nvSpPr>
          <p:cNvPr id="20482" name="Rectangle 3"/>
          <p:cNvSpPr>
            <a:spLocks noGrp="1" noRot="1" noChangeArrowheads="1"/>
          </p:cNvSpPr>
          <p:nvPr>
            <p:ph idx="1"/>
          </p:nvPr>
        </p:nvSpPr>
        <p:spPr/>
        <p:txBody>
          <a:bodyPr/>
          <a:lstStyle/>
          <a:p>
            <a:pPr marL="0" indent="0" eaLnBrk="1" hangingPunct="1">
              <a:buFont typeface="Arial" charset="0"/>
              <a:buNone/>
              <a:defRPr/>
            </a:pPr>
            <a:r>
              <a:rPr lang="en-US" sz="2800" dirty="0" smtClean="0">
                <a:latin typeface="Arial"/>
                <a:ea typeface="ＭＳ Ｐゴシック" charset="0"/>
                <a:cs typeface="Arial"/>
              </a:rPr>
              <a:t>Guiding can be like being in a learning bubble</a:t>
            </a:r>
            <a:endParaRPr lang="en-US" sz="2800" dirty="0">
              <a:latin typeface="Arial"/>
              <a:ea typeface="ＭＳ Ｐゴシック" charset="0"/>
              <a:cs typeface="Arial"/>
            </a:endParaRPr>
          </a:p>
          <a:p>
            <a:pPr eaLnBrk="1" hangingPunct="1">
              <a:defRPr/>
            </a:pPr>
            <a:endParaRPr lang="en-US" sz="2800" dirty="0">
              <a:latin typeface="Arial"/>
              <a:ea typeface="ＭＳ Ｐゴシック" charset="0"/>
              <a:cs typeface="Arial"/>
            </a:endParaRPr>
          </a:p>
          <a:p>
            <a:pPr lvl="2" eaLnBrk="1" hangingPunct="1">
              <a:defRPr/>
            </a:pPr>
            <a:r>
              <a:rPr lang="en-US" sz="2800" dirty="0">
                <a:latin typeface="Arial"/>
                <a:ea typeface="ＭＳ Ｐゴシック" charset="0"/>
                <a:cs typeface="Arial"/>
              </a:rPr>
              <a:t>In the learning bubble we are just moving in space and </a:t>
            </a:r>
            <a:r>
              <a:rPr lang="en-US" sz="2800" dirty="0" smtClean="0">
                <a:latin typeface="Arial"/>
                <a:ea typeface="ＭＳ Ｐゴシック" charset="0"/>
                <a:cs typeface="Arial"/>
              </a:rPr>
              <a:t>not </a:t>
            </a:r>
            <a:r>
              <a:rPr lang="en-US" sz="2800" dirty="0">
                <a:latin typeface="Arial"/>
                <a:ea typeface="ＭＳ Ｐゴシック" charset="0"/>
                <a:cs typeface="Arial"/>
              </a:rPr>
              <a:t>connecting with the </a:t>
            </a:r>
            <a:r>
              <a:rPr lang="en-US" sz="2800" dirty="0" smtClean="0">
                <a:latin typeface="Arial"/>
                <a:ea typeface="ＭＳ Ｐゴシック" charset="0"/>
                <a:cs typeface="Arial"/>
              </a:rPr>
              <a:t>world</a:t>
            </a:r>
          </a:p>
          <a:p>
            <a:pPr lvl="2" eaLnBrk="1" hangingPunct="1">
              <a:defRPr/>
            </a:pPr>
            <a:endParaRPr lang="en-US" sz="2800" dirty="0" smtClean="0">
              <a:latin typeface="Arial"/>
              <a:ea typeface="ＭＳ Ｐゴシック" charset="0"/>
              <a:cs typeface="Arial"/>
            </a:endParaRPr>
          </a:p>
          <a:p>
            <a:pPr lvl="2" eaLnBrk="1" hangingPunct="1">
              <a:defRPr/>
            </a:pPr>
            <a:r>
              <a:rPr lang="en-US" sz="2800" dirty="0">
                <a:latin typeface="Arial"/>
                <a:ea typeface="ＭＳ Ｐゴシック" charset="0"/>
                <a:cs typeface="Arial"/>
              </a:rPr>
              <a:t>W</a:t>
            </a:r>
            <a:r>
              <a:rPr lang="en-US" sz="2800" dirty="0" smtClean="0">
                <a:latin typeface="Arial"/>
                <a:ea typeface="ＭＳ Ｐゴシック" charset="0"/>
                <a:cs typeface="Arial"/>
              </a:rPr>
              <a:t>hat </a:t>
            </a:r>
            <a:r>
              <a:rPr lang="en-US" sz="2800" dirty="0">
                <a:latin typeface="Arial"/>
                <a:ea typeface="ＭＳ Ｐゴシック" charset="0"/>
                <a:cs typeface="Arial"/>
              </a:rPr>
              <a:t>do we learn?</a:t>
            </a:r>
          </a:p>
          <a:p>
            <a:pPr eaLnBrk="1" hangingPunct="1">
              <a:buFont typeface="Arial" charset="0"/>
              <a:buNone/>
              <a:defRPr/>
            </a:pPr>
            <a:endParaRPr lang="en-US" sz="2400" dirty="0">
              <a:ea typeface="ＭＳ Ｐゴシック" charset="0"/>
              <a:cs typeface="ＭＳ Ｐゴシック" charset="0"/>
            </a:endParaRPr>
          </a:p>
        </p:txBody>
      </p:sp>
      <p:sp>
        <p:nvSpPr>
          <p:cNvPr id="20484" name="TextBox 1"/>
          <p:cNvSpPr txBox="1">
            <a:spLocks noChangeArrowheads="1"/>
          </p:cNvSpPr>
          <p:nvPr/>
        </p:nvSpPr>
        <p:spPr bwMode="auto">
          <a:xfrm>
            <a:off x="1371600" y="5181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800">
                <a:latin typeface="Arial" charset="0"/>
              </a:rPr>
              <a:t>Check with your local Resource Teacher: Vision for more information</a:t>
            </a:r>
          </a:p>
        </p:txBody>
      </p:sp>
      <p:sp>
        <p:nvSpPr>
          <p:cNvPr id="20483" name="TextBox 1"/>
          <p:cNvSpPr txBox="1">
            <a:spLocks noChangeArrowheads="1"/>
          </p:cNvSpPr>
          <p:nvPr/>
        </p:nvSpPr>
        <p:spPr bwMode="auto">
          <a:xfrm>
            <a:off x="4572000" y="6172200"/>
            <a:ext cx="3886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r>
              <a:rPr lang="en-NZ" altLang="x-none" sz="1100"/>
              <a:t>Developed by Moving Forward Ltd and BLENNZ, 2014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258</Words>
  <Application>Microsoft Macintosh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MS PGothic</vt:lpstr>
      <vt:lpstr>ＭＳ Ｐゴシック</vt:lpstr>
      <vt:lpstr>Tahoma</vt:lpstr>
      <vt:lpstr>Office Theme</vt:lpstr>
      <vt:lpstr>Control over the social world</vt:lpstr>
      <vt:lpstr>Guiding and supporting interaction</vt:lpstr>
      <vt:lpstr>The yoke Grip or other adapted grips may be useful</vt:lpstr>
      <vt:lpstr>Other Guiding techniques</vt:lpstr>
      <vt:lpstr>Encouraging connection  with the world</vt:lpstr>
      <vt:lpstr>Better still if needed</vt:lpstr>
      <vt:lpstr>Guiding strategies</vt:lpstr>
      <vt:lpstr>Guiding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Karen Gilligan</cp:lastModifiedBy>
  <cp:revision>37</cp:revision>
  <cp:lastPrinted>2014-03-31T00:45:07Z</cp:lastPrinted>
  <dcterms:created xsi:type="dcterms:W3CDTF">1601-01-01T00:00:00Z</dcterms:created>
  <dcterms:modified xsi:type="dcterms:W3CDTF">2017-08-29T21:42:42Z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