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26"/>
  </p:notesMasterIdLst>
  <p:handoutMasterIdLst>
    <p:handoutMasterId r:id="rId27"/>
  </p:handoutMasterIdLst>
  <p:sldIdLst>
    <p:sldId id="260" r:id="rId2"/>
    <p:sldId id="261" r:id="rId3"/>
    <p:sldId id="287" r:id="rId4"/>
    <p:sldId id="263" r:id="rId5"/>
    <p:sldId id="288" r:id="rId6"/>
    <p:sldId id="267" r:id="rId7"/>
    <p:sldId id="289" r:id="rId8"/>
    <p:sldId id="268" r:id="rId9"/>
    <p:sldId id="269" r:id="rId10"/>
    <p:sldId id="270" r:id="rId11"/>
    <p:sldId id="271" r:id="rId12"/>
    <p:sldId id="290" r:id="rId13"/>
    <p:sldId id="273" r:id="rId14"/>
    <p:sldId id="275" r:id="rId15"/>
    <p:sldId id="276" r:id="rId16"/>
    <p:sldId id="277" r:id="rId17"/>
    <p:sldId id="278" r:id="rId18"/>
    <p:sldId id="279" r:id="rId19"/>
    <p:sldId id="280" r:id="rId20"/>
    <p:sldId id="281" r:id="rId21"/>
    <p:sldId id="286" r:id="rId22"/>
    <p:sldId id="283" r:id="rId23"/>
    <p:sldId id="284" r:id="rId24"/>
    <p:sldId id="285"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64"/>
    <p:restoredTop sz="94703"/>
  </p:normalViewPr>
  <p:slideViewPr>
    <p:cSldViewPr>
      <p:cViewPr varScale="1">
        <p:scale>
          <a:sx n="101" d="100"/>
          <a:sy n="101" d="100"/>
        </p:scale>
        <p:origin x="164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2A540-9978-4138-824F-741B60B1EA8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NZ"/>
        </a:p>
      </dgm:t>
    </dgm:pt>
    <dgm:pt modelId="{EF243152-D571-466F-A534-2AD5BA4CCB38}">
      <dgm:prSet phldrT="[Text]" custT="1"/>
      <dgm:spPr/>
      <dgm:t>
        <a:bodyPr/>
        <a:lstStyle/>
        <a:p>
          <a:r>
            <a:rPr lang="en-NZ" sz="3200" dirty="0">
              <a:solidFill>
                <a:schemeClr val="tx1"/>
              </a:solidFill>
            </a:rPr>
            <a:t>Body Image is...</a:t>
          </a:r>
        </a:p>
      </dgm:t>
    </dgm:pt>
    <dgm:pt modelId="{07AB648D-45C0-4B13-8B97-26B9D54276D2}" type="parTrans" cxnId="{27E6A11B-A812-4A90-B0BC-9ABAC37F7BD3}">
      <dgm:prSet/>
      <dgm:spPr/>
      <dgm:t>
        <a:bodyPr/>
        <a:lstStyle/>
        <a:p>
          <a:endParaRPr lang="en-NZ"/>
        </a:p>
      </dgm:t>
    </dgm:pt>
    <dgm:pt modelId="{44167E16-3502-4BEC-9FE1-B2CB49615F26}" type="sibTrans" cxnId="{27E6A11B-A812-4A90-B0BC-9ABAC37F7BD3}">
      <dgm:prSet/>
      <dgm:spPr/>
      <dgm:t>
        <a:bodyPr/>
        <a:lstStyle/>
        <a:p>
          <a:endParaRPr lang="en-NZ"/>
        </a:p>
      </dgm:t>
    </dgm:pt>
    <dgm:pt modelId="{78603143-DCAA-4E69-8005-0D86685D4ED6}">
      <dgm:prSet phldrT="[Text]" custT="1"/>
      <dgm:spPr/>
      <dgm:t>
        <a:bodyPr/>
        <a:lstStyle/>
        <a:p>
          <a:r>
            <a:rPr lang="en-US" altLang="en-US" sz="2000" b="1" dirty="0" smtClean="0">
              <a:solidFill>
                <a:schemeClr val="bg1"/>
              </a:solidFill>
              <a:latin typeface="Arial" charset="0"/>
              <a:ea typeface="Arial" charset="0"/>
              <a:cs typeface="Arial" charset="0"/>
            </a:rPr>
            <a:t>knowledge of the body and its parts</a:t>
          </a:r>
          <a:endParaRPr lang="en-NZ" sz="2000" b="1" dirty="0">
            <a:solidFill>
              <a:schemeClr val="bg1"/>
            </a:solidFill>
            <a:latin typeface="Arial" charset="0"/>
            <a:ea typeface="Arial" charset="0"/>
            <a:cs typeface="Arial" charset="0"/>
          </a:endParaRPr>
        </a:p>
      </dgm:t>
    </dgm:pt>
    <dgm:pt modelId="{53120982-BF69-4E86-BD43-3E0D4EE30448}" type="parTrans" cxnId="{207B28DA-CA19-4CCB-B41B-415E05D036AC}">
      <dgm:prSet/>
      <dgm:spPr/>
      <dgm:t>
        <a:bodyPr/>
        <a:lstStyle/>
        <a:p>
          <a:endParaRPr lang="en-NZ"/>
        </a:p>
      </dgm:t>
    </dgm:pt>
    <dgm:pt modelId="{39DA70FE-2673-471B-8A2C-0DBDCE7BF773}" type="sibTrans" cxnId="{207B28DA-CA19-4CCB-B41B-415E05D036AC}">
      <dgm:prSet/>
      <dgm:spPr/>
      <dgm:t>
        <a:bodyPr/>
        <a:lstStyle/>
        <a:p>
          <a:endParaRPr lang="en-NZ"/>
        </a:p>
      </dgm:t>
    </dgm:pt>
    <dgm:pt modelId="{D5875D2A-1E5E-4DCA-9C9A-2DD4104B0AD0}">
      <dgm:prSet phldrT="[Text]" custT="1"/>
      <dgm:spPr/>
      <dgm:t>
        <a:bodyPr/>
        <a:lstStyle/>
        <a:p>
          <a:r>
            <a:rPr lang="en-NZ" sz="2000" b="1" dirty="0">
              <a:solidFill>
                <a:schemeClr val="bg1"/>
              </a:solidFill>
              <a:latin typeface="Arial" charset="0"/>
              <a:ea typeface="Arial" charset="0"/>
              <a:cs typeface="Arial" charset="0"/>
            </a:rPr>
            <a:t>knowledge of </a:t>
          </a:r>
          <a:r>
            <a:rPr lang="en-US" altLang="en-US" sz="2000" b="1" dirty="0" smtClean="0">
              <a:solidFill>
                <a:schemeClr val="bg1"/>
              </a:solidFill>
              <a:latin typeface="Arial" charset="0"/>
              <a:ea typeface="Arial" charset="0"/>
              <a:cs typeface="Arial" charset="0"/>
            </a:rPr>
            <a:t> how to move with efficiency and ease… “doing without thinking”</a:t>
          </a:r>
          <a:endParaRPr lang="en-NZ" sz="2000" b="1" dirty="0">
            <a:solidFill>
              <a:schemeClr val="bg1"/>
            </a:solidFill>
            <a:latin typeface="Arial" charset="0"/>
            <a:ea typeface="Arial" charset="0"/>
            <a:cs typeface="Arial" charset="0"/>
          </a:endParaRPr>
        </a:p>
      </dgm:t>
    </dgm:pt>
    <dgm:pt modelId="{EF5555E7-93AE-4E30-A80C-0551252F94BF}" type="parTrans" cxnId="{192B3B31-167F-40A8-B6E1-A5343494F28D}">
      <dgm:prSet/>
      <dgm:spPr/>
      <dgm:t>
        <a:bodyPr/>
        <a:lstStyle/>
        <a:p>
          <a:endParaRPr lang="en-NZ"/>
        </a:p>
      </dgm:t>
    </dgm:pt>
    <dgm:pt modelId="{7B5BCEF8-3692-4FFA-97D7-F0DB63B61337}" type="sibTrans" cxnId="{192B3B31-167F-40A8-B6E1-A5343494F28D}">
      <dgm:prSet/>
      <dgm:spPr/>
      <dgm:t>
        <a:bodyPr/>
        <a:lstStyle/>
        <a:p>
          <a:endParaRPr lang="en-NZ"/>
        </a:p>
      </dgm:t>
    </dgm:pt>
    <dgm:pt modelId="{800DF989-C0B0-449C-92B8-AD05E668312D}">
      <dgm:prSet phldrT="[Text]" phldr="1"/>
      <dgm:spPr/>
      <dgm:t>
        <a:bodyPr/>
        <a:lstStyle/>
        <a:p>
          <a:endParaRPr lang="en-NZ"/>
        </a:p>
      </dgm:t>
    </dgm:pt>
    <dgm:pt modelId="{008DA0AB-ACD9-4A11-83F1-AE7AA0DCA652}" type="parTrans" cxnId="{CBE300D1-97E2-44CB-B05F-4C6373A03072}">
      <dgm:prSet/>
      <dgm:spPr/>
      <dgm:t>
        <a:bodyPr/>
        <a:lstStyle/>
        <a:p>
          <a:endParaRPr lang="en-NZ"/>
        </a:p>
      </dgm:t>
    </dgm:pt>
    <dgm:pt modelId="{D9F7A433-7397-42B0-A5C3-44344449CC6D}" type="sibTrans" cxnId="{CBE300D1-97E2-44CB-B05F-4C6373A03072}">
      <dgm:prSet/>
      <dgm:spPr/>
      <dgm:t>
        <a:bodyPr/>
        <a:lstStyle/>
        <a:p>
          <a:endParaRPr lang="en-NZ"/>
        </a:p>
      </dgm:t>
    </dgm:pt>
    <dgm:pt modelId="{AA5A7019-987D-4A03-90EC-4E4AE5850061}">
      <dgm:prSet phldrT="[Text]" phldr="1"/>
      <dgm:spPr/>
      <dgm:t>
        <a:bodyPr/>
        <a:lstStyle/>
        <a:p>
          <a:endParaRPr lang="en-NZ"/>
        </a:p>
      </dgm:t>
    </dgm:pt>
    <dgm:pt modelId="{F54B3391-E1F1-4F26-AF99-65DE6825DBCF}" type="parTrans" cxnId="{0976BFDF-7D86-4826-A6DC-48B2B4A23EEF}">
      <dgm:prSet/>
      <dgm:spPr/>
      <dgm:t>
        <a:bodyPr/>
        <a:lstStyle/>
        <a:p>
          <a:endParaRPr lang="en-NZ"/>
        </a:p>
      </dgm:t>
    </dgm:pt>
    <dgm:pt modelId="{8CE4D5C7-ABC0-444C-B19D-E7BBCE8A64C4}" type="sibTrans" cxnId="{0976BFDF-7D86-4826-A6DC-48B2B4A23EEF}">
      <dgm:prSet/>
      <dgm:spPr/>
      <dgm:t>
        <a:bodyPr/>
        <a:lstStyle/>
        <a:p>
          <a:endParaRPr lang="en-NZ"/>
        </a:p>
      </dgm:t>
    </dgm:pt>
    <dgm:pt modelId="{F201659F-797E-41DF-B30A-30E4B5DF7F57}">
      <dgm:prSet phldrT="[Text]" phldr="1"/>
      <dgm:spPr/>
      <dgm:t>
        <a:bodyPr/>
        <a:lstStyle/>
        <a:p>
          <a:endParaRPr lang="en-NZ"/>
        </a:p>
      </dgm:t>
    </dgm:pt>
    <dgm:pt modelId="{ADBCF96B-711C-4E10-B37A-61B59D77D933}" type="parTrans" cxnId="{859819F4-EA36-44FE-8091-C090EA888578}">
      <dgm:prSet/>
      <dgm:spPr/>
      <dgm:t>
        <a:bodyPr/>
        <a:lstStyle/>
        <a:p>
          <a:endParaRPr lang="en-NZ"/>
        </a:p>
      </dgm:t>
    </dgm:pt>
    <dgm:pt modelId="{5861BD62-953B-42FB-9EF8-121AA5421F2E}" type="sibTrans" cxnId="{859819F4-EA36-44FE-8091-C090EA888578}">
      <dgm:prSet/>
      <dgm:spPr/>
      <dgm:t>
        <a:bodyPr/>
        <a:lstStyle/>
        <a:p>
          <a:endParaRPr lang="en-NZ"/>
        </a:p>
      </dgm:t>
    </dgm:pt>
    <dgm:pt modelId="{E1DEF201-87F6-4EB4-9252-9DCA79F71F19}">
      <dgm:prSet phldrT="[Text]" phldr="1"/>
      <dgm:spPr/>
      <dgm:t>
        <a:bodyPr/>
        <a:lstStyle/>
        <a:p>
          <a:endParaRPr lang="en-NZ"/>
        </a:p>
      </dgm:t>
    </dgm:pt>
    <dgm:pt modelId="{AAE1481F-9358-4AA6-B26B-3AE458BE4347}" type="parTrans" cxnId="{A5E7409A-3AF8-4116-B3ED-2A7FB44C66F7}">
      <dgm:prSet/>
      <dgm:spPr/>
      <dgm:t>
        <a:bodyPr/>
        <a:lstStyle/>
        <a:p>
          <a:endParaRPr lang="en-NZ"/>
        </a:p>
      </dgm:t>
    </dgm:pt>
    <dgm:pt modelId="{76290017-01D4-40F6-9E88-4BEEA2976F83}" type="sibTrans" cxnId="{A5E7409A-3AF8-4116-B3ED-2A7FB44C66F7}">
      <dgm:prSet/>
      <dgm:spPr/>
      <dgm:t>
        <a:bodyPr/>
        <a:lstStyle/>
        <a:p>
          <a:endParaRPr lang="en-NZ"/>
        </a:p>
      </dgm:t>
    </dgm:pt>
    <dgm:pt modelId="{ACEAB0B4-8F77-4004-9E45-045E5F2E044E}">
      <dgm:prSet custT="1"/>
      <dgm:spPr/>
      <dgm:t>
        <a:bodyPr/>
        <a:lstStyle/>
        <a:p>
          <a:r>
            <a:rPr lang="en-US" altLang="en-US" sz="2000" b="1" dirty="0" smtClean="0">
              <a:solidFill>
                <a:schemeClr val="bg1"/>
              </a:solidFill>
              <a:latin typeface="Arial" charset="0"/>
              <a:ea typeface="Arial" charset="0"/>
              <a:cs typeface="Arial" charset="0"/>
            </a:rPr>
            <a:t>developed by motor activity</a:t>
          </a:r>
          <a:endParaRPr lang="en-NZ" sz="2000" b="1" dirty="0">
            <a:solidFill>
              <a:schemeClr val="bg1"/>
            </a:solidFill>
            <a:latin typeface="Arial" charset="0"/>
            <a:ea typeface="Arial" charset="0"/>
            <a:cs typeface="Arial" charset="0"/>
          </a:endParaRPr>
        </a:p>
      </dgm:t>
    </dgm:pt>
    <dgm:pt modelId="{77BCDB8E-AAAE-4B1B-BE22-D56894A6A0CD}" type="parTrans" cxnId="{42F8D8E1-AC2C-49B2-A40D-9CB1145FD8D0}">
      <dgm:prSet/>
      <dgm:spPr/>
      <dgm:t>
        <a:bodyPr/>
        <a:lstStyle/>
        <a:p>
          <a:endParaRPr lang="en-NZ"/>
        </a:p>
      </dgm:t>
    </dgm:pt>
    <dgm:pt modelId="{62BBC225-8939-4A65-A577-5FFB9F87638C}" type="sibTrans" cxnId="{42F8D8E1-AC2C-49B2-A40D-9CB1145FD8D0}">
      <dgm:prSet/>
      <dgm:spPr/>
      <dgm:t>
        <a:bodyPr/>
        <a:lstStyle/>
        <a:p>
          <a:endParaRPr lang="en-NZ"/>
        </a:p>
      </dgm:t>
    </dgm:pt>
    <dgm:pt modelId="{7A2944EE-CE30-4862-88B7-22753AD73ECF}">
      <dgm:prSet custT="1"/>
      <dgm:spPr/>
      <dgm:t>
        <a:bodyPr/>
        <a:lstStyle/>
        <a:p>
          <a:r>
            <a:rPr lang="en-US" altLang="en-US" sz="2000" b="1" dirty="0" smtClean="0">
              <a:solidFill>
                <a:schemeClr val="bg1"/>
              </a:solidFill>
              <a:latin typeface="Arial" charset="0"/>
              <a:ea typeface="Arial" charset="0"/>
              <a:cs typeface="Arial" charset="0"/>
            </a:rPr>
            <a:t>crucial for relating the self to the environment</a:t>
          </a:r>
          <a:endParaRPr lang="en-NZ" sz="2000" b="1" dirty="0">
            <a:solidFill>
              <a:schemeClr val="bg1"/>
            </a:solidFill>
            <a:latin typeface="Arial" charset="0"/>
            <a:ea typeface="Arial" charset="0"/>
            <a:cs typeface="Arial" charset="0"/>
          </a:endParaRPr>
        </a:p>
      </dgm:t>
    </dgm:pt>
    <dgm:pt modelId="{9302D4F4-A2FA-43ED-BBF5-7E3E13D5D875}" type="parTrans" cxnId="{32BA9277-E496-4B57-BA66-0F4435B0D2FC}">
      <dgm:prSet/>
      <dgm:spPr/>
      <dgm:t>
        <a:bodyPr/>
        <a:lstStyle/>
        <a:p>
          <a:endParaRPr lang="en-NZ"/>
        </a:p>
      </dgm:t>
    </dgm:pt>
    <dgm:pt modelId="{54C07710-8FC7-4EAC-8DC8-D313359F195F}" type="sibTrans" cxnId="{32BA9277-E496-4B57-BA66-0F4435B0D2FC}">
      <dgm:prSet/>
      <dgm:spPr/>
      <dgm:t>
        <a:bodyPr/>
        <a:lstStyle/>
        <a:p>
          <a:endParaRPr lang="en-NZ"/>
        </a:p>
      </dgm:t>
    </dgm:pt>
    <dgm:pt modelId="{E671D9F9-9869-4F00-8A42-DE7BA642CE33}">
      <dgm:prSet custT="1"/>
      <dgm:spPr/>
      <dgm:t>
        <a:bodyPr/>
        <a:lstStyle/>
        <a:p>
          <a:r>
            <a:rPr lang="en-US" altLang="en-US" sz="1900" b="1" dirty="0" smtClean="0">
              <a:solidFill>
                <a:schemeClr val="bg1"/>
              </a:solidFill>
              <a:latin typeface="Arial" charset="0"/>
              <a:ea typeface="Arial" charset="0"/>
              <a:cs typeface="Arial" charset="0"/>
            </a:rPr>
            <a:t>the foundation for learning about space and relationships of things in space</a:t>
          </a:r>
          <a:endParaRPr lang="en-NZ" sz="1900" b="1" dirty="0">
            <a:solidFill>
              <a:schemeClr val="bg1"/>
            </a:solidFill>
            <a:latin typeface="Arial" charset="0"/>
            <a:ea typeface="Arial" charset="0"/>
            <a:cs typeface="Arial" charset="0"/>
          </a:endParaRPr>
        </a:p>
      </dgm:t>
    </dgm:pt>
    <dgm:pt modelId="{010EA56D-A6E5-40FC-B4C4-1F3C903857B1}" type="parTrans" cxnId="{81110679-3EB4-424E-A7CE-7678F1E1D08E}">
      <dgm:prSet/>
      <dgm:spPr/>
      <dgm:t>
        <a:bodyPr/>
        <a:lstStyle/>
        <a:p>
          <a:endParaRPr lang="en-NZ"/>
        </a:p>
      </dgm:t>
    </dgm:pt>
    <dgm:pt modelId="{1A39DABB-8AFE-460E-831A-245CF75E8E84}" type="sibTrans" cxnId="{81110679-3EB4-424E-A7CE-7678F1E1D08E}">
      <dgm:prSet/>
      <dgm:spPr/>
      <dgm:t>
        <a:bodyPr/>
        <a:lstStyle/>
        <a:p>
          <a:endParaRPr lang="en-NZ"/>
        </a:p>
      </dgm:t>
    </dgm:pt>
    <dgm:pt modelId="{82E87FEF-20A0-4057-BAE5-6A1F6DA1F9DA}">
      <dgm:prSet/>
      <dgm:spPr/>
      <dgm:t>
        <a:bodyPr/>
        <a:lstStyle/>
        <a:p>
          <a:endParaRPr lang="en-NZ"/>
        </a:p>
      </dgm:t>
    </dgm:pt>
    <dgm:pt modelId="{3491DF02-9501-4768-B47F-6176C5E75873}" type="parTrans" cxnId="{516D94A9-3708-439A-B9EF-2407B060B7FE}">
      <dgm:prSet/>
      <dgm:spPr/>
      <dgm:t>
        <a:bodyPr/>
        <a:lstStyle/>
        <a:p>
          <a:endParaRPr lang="en-NZ"/>
        </a:p>
      </dgm:t>
    </dgm:pt>
    <dgm:pt modelId="{9548030E-0492-46D3-B0D5-2973C7BAA264}" type="sibTrans" cxnId="{516D94A9-3708-439A-B9EF-2407B060B7FE}">
      <dgm:prSet/>
      <dgm:spPr/>
      <dgm:t>
        <a:bodyPr/>
        <a:lstStyle/>
        <a:p>
          <a:endParaRPr lang="en-NZ"/>
        </a:p>
      </dgm:t>
    </dgm:pt>
    <dgm:pt modelId="{00D7FD64-995F-4602-805C-1A912594C12A}">
      <dgm:prSet custT="1"/>
      <dgm:spPr/>
      <dgm:t>
        <a:bodyPr/>
        <a:lstStyle/>
        <a:p>
          <a:r>
            <a:rPr lang="en-US" altLang="en-US" sz="2000" b="1" dirty="0" smtClean="0">
              <a:solidFill>
                <a:schemeClr val="bg1"/>
              </a:solidFill>
              <a:latin typeface="Arial" charset="0"/>
              <a:ea typeface="Arial" charset="0"/>
              <a:cs typeface="Arial" charset="0"/>
            </a:rPr>
            <a:t>promoted by vision (it can be lacking if the child is vision impaired)</a:t>
          </a:r>
        </a:p>
      </dgm:t>
    </dgm:pt>
    <dgm:pt modelId="{E527FDC0-3FF1-4852-84FE-719FEE384114}" type="parTrans" cxnId="{EC2CBF2D-0CF1-4F86-8C73-B50FC030B45C}">
      <dgm:prSet/>
      <dgm:spPr/>
      <dgm:t>
        <a:bodyPr/>
        <a:lstStyle/>
        <a:p>
          <a:endParaRPr lang="en-NZ"/>
        </a:p>
      </dgm:t>
    </dgm:pt>
    <dgm:pt modelId="{2B69E172-450E-4D6B-B34F-589D11B6E045}" type="sibTrans" cxnId="{EC2CBF2D-0CF1-4F86-8C73-B50FC030B45C}">
      <dgm:prSet/>
      <dgm:spPr/>
      <dgm:t>
        <a:bodyPr/>
        <a:lstStyle/>
        <a:p>
          <a:endParaRPr lang="en-NZ"/>
        </a:p>
      </dgm:t>
    </dgm:pt>
    <dgm:pt modelId="{EBB539F8-5FF0-477F-9BEC-54B1444EFF45}" type="pres">
      <dgm:prSet presAssocID="{9502A540-9978-4138-824F-741B60B1EA84}" presName="Name0" presStyleCnt="0">
        <dgm:presLayoutVars>
          <dgm:chMax val="1"/>
          <dgm:chPref val="1"/>
          <dgm:dir/>
          <dgm:animOne val="branch"/>
          <dgm:animLvl val="lvl"/>
        </dgm:presLayoutVars>
      </dgm:prSet>
      <dgm:spPr/>
      <dgm:t>
        <a:bodyPr/>
        <a:lstStyle/>
        <a:p>
          <a:endParaRPr lang="en-NZ"/>
        </a:p>
      </dgm:t>
    </dgm:pt>
    <dgm:pt modelId="{F2FC06FF-EEB8-450F-B991-83410BD13FB7}" type="pres">
      <dgm:prSet presAssocID="{EF243152-D571-466F-A534-2AD5BA4CCB38}" presName="Parent" presStyleLbl="node0" presStyleIdx="0" presStyleCnt="1" custScaleX="105331" custScaleY="66417" custLinFactNeighborX="-2118" custLinFactNeighborY="-6155">
        <dgm:presLayoutVars>
          <dgm:chMax val="6"/>
          <dgm:chPref val="6"/>
        </dgm:presLayoutVars>
      </dgm:prSet>
      <dgm:spPr/>
      <dgm:t>
        <a:bodyPr/>
        <a:lstStyle/>
        <a:p>
          <a:endParaRPr lang="en-NZ"/>
        </a:p>
      </dgm:t>
    </dgm:pt>
    <dgm:pt modelId="{5251E674-FAAA-4BB7-912D-F5CA5C6F9224}" type="pres">
      <dgm:prSet presAssocID="{78603143-DCAA-4E69-8005-0D86685D4ED6}" presName="Accent1" presStyleCnt="0"/>
      <dgm:spPr/>
    </dgm:pt>
    <dgm:pt modelId="{A8DA9D96-811E-4BE7-9D0C-E6353BA6BECA}" type="pres">
      <dgm:prSet presAssocID="{78603143-DCAA-4E69-8005-0D86685D4ED6}" presName="Accent" presStyleLbl="bgShp" presStyleIdx="0" presStyleCnt="6"/>
      <dgm:spPr/>
    </dgm:pt>
    <dgm:pt modelId="{4945FECE-928E-48F3-AB98-06320F957B5A}" type="pres">
      <dgm:prSet presAssocID="{78603143-DCAA-4E69-8005-0D86685D4ED6}" presName="Child1" presStyleLbl="node1" presStyleIdx="0" presStyleCnt="6" custScaleX="146504" custScaleY="113109" custLinFactNeighborX="-1548" custLinFactNeighborY="12479">
        <dgm:presLayoutVars>
          <dgm:chMax val="0"/>
          <dgm:chPref val="0"/>
          <dgm:bulletEnabled val="1"/>
        </dgm:presLayoutVars>
      </dgm:prSet>
      <dgm:spPr/>
      <dgm:t>
        <a:bodyPr/>
        <a:lstStyle/>
        <a:p>
          <a:endParaRPr lang="en-NZ"/>
        </a:p>
      </dgm:t>
    </dgm:pt>
    <dgm:pt modelId="{F4EA1B81-A567-4343-A90B-6D58709D256D}" type="pres">
      <dgm:prSet presAssocID="{D5875D2A-1E5E-4DCA-9C9A-2DD4104B0AD0}" presName="Accent2" presStyleCnt="0"/>
      <dgm:spPr/>
    </dgm:pt>
    <dgm:pt modelId="{1628CAFD-8F51-4E77-8AB8-39F84BB96BA0}" type="pres">
      <dgm:prSet presAssocID="{D5875D2A-1E5E-4DCA-9C9A-2DD4104B0AD0}" presName="Accent" presStyleLbl="bgShp" presStyleIdx="1" presStyleCnt="6"/>
      <dgm:spPr/>
    </dgm:pt>
    <dgm:pt modelId="{7BEF8575-635D-4071-9AB9-C45C3FE1A1B6}" type="pres">
      <dgm:prSet presAssocID="{D5875D2A-1E5E-4DCA-9C9A-2DD4104B0AD0}" presName="Child2" presStyleLbl="node1" presStyleIdx="1" presStyleCnt="6" custScaleX="147984" custScaleY="123912" custLinFactNeighborX="43280" custLinFactNeighborY="-11068">
        <dgm:presLayoutVars>
          <dgm:chMax val="0"/>
          <dgm:chPref val="0"/>
          <dgm:bulletEnabled val="1"/>
        </dgm:presLayoutVars>
      </dgm:prSet>
      <dgm:spPr/>
      <dgm:t>
        <a:bodyPr/>
        <a:lstStyle/>
        <a:p>
          <a:endParaRPr lang="en-NZ"/>
        </a:p>
      </dgm:t>
    </dgm:pt>
    <dgm:pt modelId="{B0B5D9F2-73C1-42C2-A48A-64BC9B1EE61C}" type="pres">
      <dgm:prSet presAssocID="{00D7FD64-995F-4602-805C-1A912594C12A}" presName="Accent3" presStyleCnt="0"/>
      <dgm:spPr/>
    </dgm:pt>
    <dgm:pt modelId="{39C7E7A6-4498-4A55-96AB-99FBF9761E7C}" type="pres">
      <dgm:prSet presAssocID="{00D7FD64-995F-4602-805C-1A912594C12A}" presName="Accent" presStyleLbl="bgShp" presStyleIdx="2" presStyleCnt="6" custScaleX="13101" custScaleY="6667" custLinFactX="-300000" custLinFactY="-192965" custLinFactNeighborX="-363767" custLinFactNeighborY="-200000"/>
      <dgm:spPr/>
    </dgm:pt>
    <dgm:pt modelId="{2285167C-DA0D-4FE3-9E92-79CF17984AA7}" type="pres">
      <dgm:prSet presAssocID="{00D7FD64-995F-4602-805C-1A912594C12A}" presName="Child3" presStyleLbl="node1" presStyleIdx="2" presStyleCnt="6" custScaleX="149834" custScaleY="132152" custLinFactNeighborX="43170" custLinFactNeighborY="-2017">
        <dgm:presLayoutVars>
          <dgm:chMax val="0"/>
          <dgm:chPref val="0"/>
          <dgm:bulletEnabled val="1"/>
        </dgm:presLayoutVars>
      </dgm:prSet>
      <dgm:spPr/>
      <dgm:t>
        <a:bodyPr/>
        <a:lstStyle/>
        <a:p>
          <a:endParaRPr lang="en-NZ"/>
        </a:p>
      </dgm:t>
    </dgm:pt>
    <dgm:pt modelId="{13B4E1B9-E968-40C7-A04C-AE5C7BAB4404}" type="pres">
      <dgm:prSet presAssocID="{E671D9F9-9869-4F00-8A42-DE7BA642CE33}" presName="Accent4" presStyleCnt="0"/>
      <dgm:spPr/>
    </dgm:pt>
    <dgm:pt modelId="{6E2417C9-1304-4F79-A1AE-47BDD9A3E858}" type="pres">
      <dgm:prSet presAssocID="{E671D9F9-9869-4F00-8A42-DE7BA642CE33}" presName="Accent" presStyleLbl="bgShp" presStyleIdx="3" presStyleCnt="6" custFlipVert="1" custFlipHor="1" custScaleX="18694" custScaleY="15421"/>
      <dgm:spPr/>
    </dgm:pt>
    <dgm:pt modelId="{3217CF17-A7CB-4C98-9FCB-ECDA921EE21A}" type="pres">
      <dgm:prSet presAssocID="{E671D9F9-9869-4F00-8A42-DE7BA642CE33}" presName="Child4" presStyleLbl="node1" presStyleIdx="3" presStyleCnt="6" custScaleX="140409" custScaleY="112242" custLinFactNeighborX="1005" custLinFactNeighborY="-29854">
        <dgm:presLayoutVars>
          <dgm:chMax val="0"/>
          <dgm:chPref val="0"/>
          <dgm:bulletEnabled val="1"/>
        </dgm:presLayoutVars>
      </dgm:prSet>
      <dgm:spPr/>
      <dgm:t>
        <a:bodyPr/>
        <a:lstStyle/>
        <a:p>
          <a:endParaRPr lang="en-NZ"/>
        </a:p>
      </dgm:t>
    </dgm:pt>
    <dgm:pt modelId="{37FC1E7D-A443-4075-A16C-D9025E64A383}" type="pres">
      <dgm:prSet presAssocID="{7A2944EE-CE30-4862-88B7-22753AD73ECF}" presName="Accent5" presStyleCnt="0"/>
      <dgm:spPr/>
    </dgm:pt>
    <dgm:pt modelId="{7E85E31E-03DC-4043-B075-3416D10D1CA9}" type="pres">
      <dgm:prSet presAssocID="{7A2944EE-CE30-4862-88B7-22753AD73ECF}" presName="Accent" presStyleLbl="bgShp" presStyleIdx="4" presStyleCnt="6"/>
      <dgm:spPr/>
    </dgm:pt>
    <dgm:pt modelId="{1C8154BD-7D77-411E-80CC-F2873BD823B2}" type="pres">
      <dgm:prSet presAssocID="{7A2944EE-CE30-4862-88B7-22753AD73ECF}" presName="Child5" presStyleLbl="node1" presStyleIdx="4" presStyleCnt="6" custScaleX="144833" custScaleY="135068" custLinFactNeighborX="-39723" custLinFactNeighborY="1995">
        <dgm:presLayoutVars>
          <dgm:chMax val="0"/>
          <dgm:chPref val="0"/>
          <dgm:bulletEnabled val="1"/>
        </dgm:presLayoutVars>
      </dgm:prSet>
      <dgm:spPr/>
      <dgm:t>
        <a:bodyPr/>
        <a:lstStyle/>
        <a:p>
          <a:endParaRPr lang="en-NZ"/>
        </a:p>
      </dgm:t>
    </dgm:pt>
    <dgm:pt modelId="{5203C895-1AF0-47AF-B8C7-C0F47750C9AE}" type="pres">
      <dgm:prSet presAssocID="{ACEAB0B4-8F77-4004-9E45-045E5F2E044E}" presName="Accent6" presStyleCnt="0"/>
      <dgm:spPr/>
    </dgm:pt>
    <dgm:pt modelId="{D84CD486-A5F7-4915-9456-1811BB7BCE50}" type="pres">
      <dgm:prSet presAssocID="{ACEAB0B4-8F77-4004-9E45-045E5F2E044E}" presName="Accent" presStyleLbl="bgShp" presStyleIdx="5" presStyleCnt="6" custFlipVert="1" custFlipHor="0" custScaleX="35967" custScaleY="12468" custLinFactX="100000" custLinFactNeighborX="154657" custLinFactNeighborY="30030"/>
      <dgm:spPr/>
    </dgm:pt>
    <dgm:pt modelId="{0C9360D6-47A0-46B1-94A1-424CEA60DDAE}" type="pres">
      <dgm:prSet presAssocID="{ACEAB0B4-8F77-4004-9E45-045E5F2E044E}" presName="Child6" presStyleLbl="node1" presStyleIdx="5" presStyleCnt="6" custScaleX="140717" custScaleY="128001" custLinFactNeighborX="-41523" custLinFactNeighborY="-8418">
        <dgm:presLayoutVars>
          <dgm:chMax val="0"/>
          <dgm:chPref val="0"/>
          <dgm:bulletEnabled val="1"/>
        </dgm:presLayoutVars>
      </dgm:prSet>
      <dgm:spPr/>
      <dgm:t>
        <a:bodyPr/>
        <a:lstStyle/>
        <a:p>
          <a:endParaRPr lang="en-NZ"/>
        </a:p>
      </dgm:t>
    </dgm:pt>
  </dgm:ptLst>
  <dgm:cxnLst>
    <dgm:cxn modelId="{516D94A9-3708-439A-B9EF-2407B060B7FE}" srcId="{EF243152-D571-466F-A534-2AD5BA4CCB38}" destId="{82E87FEF-20A0-4057-BAE5-6A1F6DA1F9DA}" srcOrd="7" destOrd="0" parTransId="{3491DF02-9501-4768-B47F-6176C5E75873}" sibTransId="{9548030E-0492-46D3-B0D5-2973C7BAA264}"/>
    <dgm:cxn modelId="{81110679-3EB4-424E-A7CE-7678F1E1D08E}" srcId="{EF243152-D571-466F-A534-2AD5BA4CCB38}" destId="{E671D9F9-9869-4F00-8A42-DE7BA642CE33}" srcOrd="3" destOrd="0" parTransId="{010EA56D-A6E5-40FC-B4C4-1F3C903857B1}" sibTransId="{1A39DABB-8AFE-460E-831A-245CF75E8E84}"/>
    <dgm:cxn modelId="{CBE300D1-97E2-44CB-B05F-4C6373A03072}" srcId="{EF243152-D571-466F-A534-2AD5BA4CCB38}" destId="{800DF989-C0B0-449C-92B8-AD05E668312D}" srcOrd="6" destOrd="0" parTransId="{008DA0AB-ACD9-4A11-83F1-AE7AA0DCA652}" sibTransId="{D9F7A433-7397-42B0-A5C3-44344449CC6D}"/>
    <dgm:cxn modelId="{6844D78E-BB29-1A43-859F-CB1677522EA1}" type="presOf" srcId="{78603143-DCAA-4E69-8005-0D86685D4ED6}" destId="{4945FECE-928E-48F3-AB98-06320F957B5A}" srcOrd="0" destOrd="0" presId="urn:microsoft.com/office/officeart/2011/layout/HexagonRadial"/>
    <dgm:cxn modelId="{27E6A11B-A812-4A90-B0BC-9ABAC37F7BD3}" srcId="{9502A540-9978-4138-824F-741B60B1EA84}" destId="{EF243152-D571-466F-A534-2AD5BA4CCB38}" srcOrd="0" destOrd="0" parTransId="{07AB648D-45C0-4B13-8B97-26B9D54276D2}" sibTransId="{44167E16-3502-4BEC-9FE1-B2CB49615F26}"/>
    <dgm:cxn modelId="{EC2CBF2D-0CF1-4F86-8C73-B50FC030B45C}" srcId="{EF243152-D571-466F-A534-2AD5BA4CCB38}" destId="{00D7FD64-995F-4602-805C-1A912594C12A}" srcOrd="2" destOrd="0" parTransId="{E527FDC0-3FF1-4852-84FE-719FEE384114}" sibTransId="{2B69E172-450E-4D6B-B34F-589D11B6E045}"/>
    <dgm:cxn modelId="{BAA9D531-F55B-564C-9074-4C15D1BAF1D7}" type="presOf" srcId="{9502A540-9978-4138-824F-741B60B1EA84}" destId="{EBB539F8-5FF0-477F-9BEC-54B1444EFF45}" srcOrd="0" destOrd="0" presId="urn:microsoft.com/office/officeart/2011/layout/HexagonRadial"/>
    <dgm:cxn modelId="{A5E7409A-3AF8-4116-B3ED-2A7FB44C66F7}" srcId="{EF243152-D571-466F-A534-2AD5BA4CCB38}" destId="{E1DEF201-87F6-4EB4-9252-9DCA79F71F19}" srcOrd="10" destOrd="0" parTransId="{AAE1481F-9358-4AA6-B26B-3AE458BE4347}" sibTransId="{76290017-01D4-40F6-9E88-4BEEA2976F83}"/>
    <dgm:cxn modelId="{647AE768-1813-0142-9E8E-5CB576C4C72A}" type="presOf" srcId="{E671D9F9-9869-4F00-8A42-DE7BA642CE33}" destId="{3217CF17-A7CB-4C98-9FCB-ECDA921EE21A}" srcOrd="0" destOrd="0" presId="urn:microsoft.com/office/officeart/2011/layout/HexagonRadial"/>
    <dgm:cxn modelId="{A74377A5-38CD-3A44-B6D2-FA6C775A3B4E}" type="presOf" srcId="{ACEAB0B4-8F77-4004-9E45-045E5F2E044E}" destId="{0C9360D6-47A0-46B1-94A1-424CEA60DDAE}" srcOrd="0" destOrd="0" presId="urn:microsoft.com/office/officeart/2011/layout/HexagonRadial"/>
    <dgm:cxn modelId="{0976BFDF-7D86-4826-A6DC-48B2B4A23EEF}" srcId="{EF243152-D571-466F-A534-2AD5BA4CCB38}" destId="{AA5A7019-987D-4A03-90EC-4E4AE5850061}" srcOrd="8" destOrd="0" parTransId="{F54B3391-E1F1-4F26-AF99-65DE6825DBCF}" sibTransId="{8CE4D5C7-ABC0-444C-B19D-E7BBCE8A64C4}"/>
    <dgm:cxn modelId="{2B1797C4-E696-2D45-855C-D6A5FDDA862F}" type="presOf" srcId="{00D7FD64-995F-4602-805C-1A912594C12A}" destId="{2285167C-DA0D-4FE3-9E92-79CF17984AA7}" srcOrd="0" destOrd="0" presId="urn:microsoft.com/office/officeart/2011/layout/HexagonRadial"/>
    <dgm:cxn modelId="{207B28DA-CA19-4CCB-B41B-415E05D036AC}" srcId="{EF243152-D571-466F-A534-2AD5BA4CCB38}" destId="{78603143-DCAA-4E69-8005-0D86685D4ED6}" srcOrd="0" destOrd="0" parTransId="{53120982-BF69-4E86-BD43-3E0D4EE30448}" sibTransId="{39DA70FE-2673-471B-8A2C-0DBDCE7BF773}"/>
    <dgm:cxn modelId="{192B3B31-167F-40A8-B6E1-A5343494F28D}" srcId="{EF243152-D571-466F-A534-2AD5BA4CCB38}" destId="{D5875D2A-1E5E-4DCA-9C9A-2DD4104B0AD0}" srcOrd="1" destOrd="0" parTransId="{EF5555E7-93AE-4E30-A80C-0551252F94BF}" sibTransId="{7B5BCEF8-3692-4FFA-97D7-F0DB63B61337}"/>
    <dgm:cxn modelId="{65EDDED0-8478-134F-B00E-18402C4D303F}" type="presOf" srcId="{D5875D2A-1E5E-4DCA-9C9A-2DD4104B0AD0}" destId="{7BEF8575-635D-4071-9AB9-C45C3FE1A1B6}" srcOrd="0" destOrd="0" presId="urn:microsoft.com/office/officeart/2011/layout/HexagonRadial"/>
    <dgm:cxn modelId="{6EECBF34-56FB-EE4D-923F-7950B3B73023}" type="presOf" srcId="{EF243152-D571-466F-A534-2AD5BA4CCB38}" destId="{F2FC06FF-EEB8-450F-B991-83410BD13FB7}" srcOrd="0" destOrd="0" presId="urn:microsoft.com/office/officeart/2011/layout/HexagonRadial"/>
    <dgm:cxn modelId="{859819F4-EA36-44FE-8091-C090EA888578}" srcId="{EF243152-D571-466F-A534-2AD5BA4CCB38}" destId="{F201659F-797E-41DF-B30A-30E4B5DF7F57}" srcOrd="9" destOrd="0" parTransId="{ADBCF96B-711C-4E10-B37A-61B59D77D933}" sibTransId="{5861BD62-953B-42FB-9EF8-121AA5421F2E}"/>
    <dgm:cxn modelId="{32BA9277-E496-4B57-BA66-0F4435B0D2FC}" srcId="{EF243152-D571-466F-A534-2AD5BA4CCB38}" destId="{7A2944EE-CE30-4862-88B7-22753AD73ECF}" srcOrd="4" destOrd="0" parTransId="{9302D4F4-A2FA-43ED-BBF5-7E3E13D5D875}" sibTransId="{54C07710-8FC7-4EAC-8DC8-D313359F195F}"/>
    <dgm:cxn modelId="{DB28D221-7C42-E349-A0CD-D37172571C64}" type="presOf" srcId="{7A2944EE-CE30-4862-88B7-22753AD73ECF}" destId="{1C8154BD-7D77-411E-80CC-F2873BD823B2}" srcOrd="0" destOrd="0" presId="urn:microsoft.com/office/officeart/2011/layout/HexagonRadial"/>
    <dgm:cxn modelId="{42F8D8E1-AC2C-49B2-A40D-9CB1145FD8D0}" srcId="{EF243152-D571-466F-A534-2AD5BA4CCB38}" destId="{ACEAB0B4-8F77-4004-9E45-045E5F2E044E}" srcOrd="5" destOrd="0" parTransId="{77BCDB8E-AAAE-4B1B-BE22-D56894A6A0CD}" sibTransId="{62BBC225-8939-4A65-A577-5FFB9F87638C}"/>
    <dgm:cxn modelId="{2D6CAC50-2D75-D049-BA59-FD75F4023E43}" type="presParOf" srcId="{EBB539F8-5FF0-477F-9BEC-54B1444EFF45}" destId="{F2FC06FF-EEB8-450F-B991-83410BD13FB7}" srcOrd="0" destOrd="0" presId="urn:microsoft.com/office/officeart/2011/layout/HexagonRadial"/>
    <dgm:cxn modelId="{6041069E-711F-6248-A26E-132EE43A417E}" type="presParOf" srcId="{EBB539F8-5FF0-477F-9BEC-54B1444EFF45}" destId="{5251E674-FAAA-4BB7-912D-F5CA5C6F9224}" srcOrd="1" destOrd="0" presId="urn:microsoft.com/office/officeart/2011/layout/HexagonRadial"/>
    <dgm:cxn modelId="{150F4134-7B78-E34D-B9A3-A689EDECD1AE}" type="presParOf" srcId="{5251E674-FAAA-4BB7-912D-F5CA5C6F9224}" destId="{A8DA9D96-811E-4BE7-9D0C-E6353BA6BECA}" srcOrd="0" destOrd="0" presId="urn:microsoft.com/office/officeart/2011/layout/HexagonRadial"/>
    <dgm:cxn modelId="{DD33CE55-C8F3-864A-9D16-9400211C81EC}" type="presParOf" srcId="{EBB539F8-5FF0-477F-9BEC-54B1444EFF45}" destId="{4945FECE-928E-48F3-AB98-06320F957B5A}" srcOrd="2" destOrd="0" presId="urn:microsoft.com/office/officeart/2011/layout/HexagonRadial"/>
    <dgm:cxn modelId="{3889B985-185C-5C47-A34B-A51FF3AB5A3A}" type="presParOf" srcId="{EBB539F8-5FF0-477F-9BEC-54B1444EFF45}" destId="{F4EA1B81-A567-4343-A90B-6D58709D256D}" srcOrd="3" destOrd="0" presId="urn:microsoft.com/office/officeart/2011/layout/HexagonRadial"/>
    <dgm:cxn modelId="{02329087-74E5-FB4E-B179-41825F038909}" type="presParOf" srcId="{F4EA1B81-A567-4343-A90B-6D58709D256D}" destId="{1628CAFD-8F51-4E77-8AB8-39F84BB96BA0}" srcOrd="0" destOrd="0" presId="urn:microsoft.com/office/officeart/2011/layout/HexagonRadial"/>
    <dgm:cxn modelId="{A44F9453-3AB3-694F-A73B-8648F20D0397}" type="presParOf" srcId="{EBB539F8-5FF0-477F-9BEC-54B1444EFF45}" destId="{7BEF8575-635D-4071-9AB9-C45C3FE1A1B6}" srcOrd="4" destOrd="0" presId="urn:microsoft.com/office/officeart/2011/layout/HexagonRadial"/>
    <dgm:cxn modelId="{2BD32751-A2B3-F74E-80C7-39BC4CC4EC51}" type="presParOf" srcId="{EBB539F8-5FF0-477F-9BEC-54B1444EFF45}" destId="{B0B5D9F2-73C1-42C2-A48A-64BC9B1EE61C}" srcOrd="5" destOrd="0" presId="urn:microsoft.com/office/officeart/2011/layout/HexagonRadial"/>
    <dgm:cxn modelId="{C3F9D886-754D-FB41-B704-9522B53E43E3}" type="presParOf" srcId="{B0B5D9F2-73C1-42C2-A48A-64BC9B1EE61C}" destId="{39C7E7A6-4498-4A55-96AB-99FBF9761E7C}" srcOrd="0" destOrd="0" presId="urn:microsoft.com/office/officeart/2011/layout/HexagonRadial"/>
    <dgm:cxn modelId="{8DF01807-230D-EC48-8821-CB398064070B}" type="presParOf" srcId="{EBB539F8-5FF0-477F-9BEC-54B1444EFF45}" destId="{2285167C-DA0D-4FE3-9E92-79CF17984AA7}" srcOrd="6" destOrd="0" presId="urn:microsoft.com/office/officeart/2011/layout/HexagonRadial"/>
    <dgm:cxn modelId="{BC9D9D4D-083F-7D44-AADB-C816DF5D3A52}" type="presParOf" srcId="{EBB539F8-5FF0-477F-9BEC-54B1444EFF45}" destId="{13B4E1B9-E968-40C7-A04C-AE5C7BAB4404}" srcOrd="7" destOrd="0" presId="urn:microsoft.com/office/officeart/2011/layout/HexagonRadial"/>
    <dgm:cxn modelId="{1C36262D-A927-8A42-818B-1215F526B86C}" type="presParOf" srcId="{13B4E1B9-E968-40C7-A04C-AE5C7BAB4404}" destId="{6E2417C9-1304-4F79-A1AE-47BDD9A3E858}" srcOrd="0" destOrd="0" presId="urn:microsoft.com/office/officeart/2011/layout/HexagonRadial"/>
    <dgm:cxn modelId="{3B8AE904-958E-8C45-8462-EEBBC831F801}" type="presParOf" srcId="{EBB539F8-5FF0-477F-9BEC-54B1444EFF45}" destId="{3217CF17-A7CB-4C98-9FCB-ECDA921EE21A}" srcOrd="8" destOrd="0" presId="urn:microsoft.com/office/officeart/2011/layout/HexagonRadial"/>
    <dgm:cxn modelId="{2AA51A8D-28BC-7B40-BC5D-C4389603D107}" type="presParOf" srcId="{EBB539F8-5FF0-477F-9BEC-54B1444EFF45}" destId="{37FC1E7D-A443-4075-A16C-D9025E64A383}" srcOrd="9" destOrd="0" presId="urn:microsoft.com/office/officeart/2011/layout/HexagonRadial"/>
    <dgm:cxn modelId="{F51375DB-5736-9040-B457-79D7857D6D8F}" type="presParOf" srcId="{37FC1E7D-A443-4075-A16C-D9025E64A383}" destId="{7E85E31E-03DC-4043-B075-3416D10D1CA9}" srcOrd="0" destOrd="0" presId="urn:microsoft.com/office/officeart/2011/layout/HexagonRadial"/>
    <dgm:cxn modelId="{68D10420-C025-E340-BEA9-F39FF21E8168}" type="presParOf" srcId="{EBB539F8-5FF0-477F-9BEC-54B1444EFF45}" destId="{1C8154BD-7D77-411E-80CC-F2873BD823B2}" srcOrd="10" destOrd="0" presId="urn:microsoft.com/office/officeart/2011/layout/HexagonRadial"/>
    <dgm:cxn modelId="{1467A9F2-86CC-404B-8B24-895A8AF1CE77}" type="presParOf" srcId="{EBB539F8-5FF0-477F-9BEC-54B1444EFF45}" destId="{5203C895-1AF0-47AF-B8C7-C0F47750C9AE}" srcOrd="11" destOrd="0" presId="urn:microsoft.com/office/officeart/2011/layout/HexagonRadial"/>
    <dgm:cxn modelId="{BE5014FD-2F94-8E45-86F2-FAA5F4BE30AC}" type="presParOf" srcId="{5203C895-1AF0-47AF-B8C7-C0F47750C9AE}" destId="{D84CD486-A5F7-4915-9456-1811BB7BCE50}" srcOrd="0" destOrd="0" presId="urn:microsoft.com/office/officeart/2011/layout/HexagonRadial"/>
    <dgm:cxn modelId="{023BF71F-F05C-6949-A423-9B0CEFA18615}" type="presParOf" srcId="{EBB539F8-5FF0-477F-9BEC-54B1444EFF45}" destId="{0C9360D6-47A0-46B1-94A1-424CEA60DDA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C06FF-EEB8-450F-B991-83410BD13FB7}">
      <dsp:nvSpPr>
        <dsp:cNvPr id="0" name=""/>
        <dsp:cNvSpPr/>
      </dsp:nvSpPr>
      <dsp:spPr>
        <a:xfrm>
          <a:off x="3154549" y="2079347"/>
          <a:ext cx="2488007" cy="13570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NZ" sz="3200" kern="1200" dirty="0">
              <a:solidFill>
                <a:schemeClr val="tx1"/>
              </a:solidFill>
            </a:rPr>
            <a:t>Body Image is...</a:t>
          </a:r>
        </a:p>
      </dsp:txBody>
      <dsp:txXfrm>
        <a:off x="3491124" y="2262934"/>
        <a:ext cx="1814857" cy="989923"/>
      </dsp:txXfrm>
    </dsp:sp>
    <dsp:sp modelId="{1628CAFD-8F51-4E77-8AB8-39F84BB96BA0}">
      <dsp:nvSpPr>
        <dsp:cNvPr id="0" name=""/>
        <dsp:cNvSpPr/>
      </dsp:nvSpPr>
      <dsp:spPr>
        <a:xfrm>
          <a:off x="4746658" y="884431"/>
          <a:ext cx="891207" cy="7678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5FECE-928E-48F3-AB98-06320F957B5A}">
      <dsp:nvSpPr>
        <dsp:cNvPr id="0" name=""/>
        <dsp:cNvSpPr/>
      </dsp:nvSpPr>
      <dsp:spPr>
        <a:xfrm>
          <a:off x="3005065" y="102842"/>
          <a:ext cx="2835895" cy="189414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en-US" sz="2000" b="1" kern="1200" dirty="0" smtClean="0">
              <a:solidFill>
                <a:schemeClr val="bg1"/>
              </a:solidFill>
              <a:latin typeface="Arial" charset="0"/>
              <a:ea typeface="Arial" charset="0"/>
              <a:cs typeface="Arial" charset="0"/>
            </a:rPr>
            <a:t>knowledge of the body and its parts</a:t>
          </a:r>
          <a:endParaRPr lang="en-NZ" sz="2000" b="1" kern="1200" dirty="0">
            <a:solidFill>
              <a:schemeClr val="bg1"/>
            </a:solidFill>
            <a:latin typeface="Arial" charset="0"/>
            <a:ea typeface="Arial" charset="0"/>
            <a:cs typeface="Arial" charset="0"/>
          </a:endParaRPr>
        </a:p>
      </dsp:txBody>
      <dsp:txXfrm>
        <a:off x="3421775" y="381170"/>
        <a:ext cx="2002475" cy="1337487"/>
      </dsp:txXfrm>
    </dsp:sp>
    <dsp:sp modelId="{39C7E7A6-4498-4A55-96AB-99FBF9761E7C}">
      <dsp:nvSpPr>
        <dsp:cNvPr id="0" name=""/>
        <dsp:cNvSpPr/>
      </dsp:nvSpPr>
      <dsp:spPr>
        <a:xfrm>
          <a:off x="258450" y="0"/>
          <a:ext cx="116757" cy="511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F8575-635D-4071-9AB9-C45C3FE1A1B6}">
      <dsp:nvSpPr>
        <dsp:cNvPr id="0" name=""/>
        <dsp:cNvSpPr/>
      </dsp:nvSpPr>
      <dsp:spPr>
        <a:xfrm>
          <a:off x="5633754" y="648068"/>
          <a:ext cx="2864543" cy="207505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NZ" sz="2000" b="1" kern="1200" dirty="0">
              <a:solidFill>
                <a:schemeClr val="bg1"/>
              </a:solidFill>
              <a:latin typeface="Arial" charset="0"/>
              <a:ea typeface="Arial" charset="0"/>
              <a:cs typeface="Arial" charset="0"/>
            </a:rPr>
            <a:t>knowledge of </a:t>
          </a:r>
          <a:r>
            <a:rPr lang="en-US" altLang="en-US" sz="2000" b="1" kern="1200" dirty="0" smtClean="0">
              <a:solidFill>
                <a:schemeClr val="bg1"/>
              </a:solidFill>
              <a:latin typeface="Arial" charset="0"/>
              <a:ea typeface="Arial" charset="0"/>
              <a:cs typeface="Arial" charset="0"/>
            </a:rPr>
            <a:t> how to move with efficiency and ease… “doing without thinking”</a:t>
          </a:r>
          <a:endParaRPr lang="en-NZ" sz="2000" b="1" kern="1200" dirty="0">
            <a:solidFill>
              <a:schemeClr val="bg1"/>
            </a:solidFill>
            <a:latin typeface="Arial" charset="0"/>
            <a:ea typeface="Arial" charset="0"/>
            <a:cs typeface="Arial" charset="0"/>
          </a:endParaRPr>
        </a:p>
      </dsp:txBody>
      <dsp:txXfrm>
        <a:off x="6070080" y="964139"/>
        <a:ext cx="1991891" cy="1442910"/>
      </dsp:txXfrm>
    </dsp:sp>
    <dsp:sp modelId="{6E2417C9-1304-4F79-A1AE-47BDD9A3E858}">
      <dsp:nvSpPr>
        <dsp:cNvPr id="0" name=""/>
        <dsp:cNvSpPr/>
      </dsp:nvSpPr>
      <dsp:spPr>
        <a:xfrm flipH="1" flipV="1">
          <a:off x="5426543" y="4265189"/>
          <a:ext cx="166602" cy="11841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85167C-DA0D-4FE3-9E92-79CF17984AA7}">
      <dsp:nvSpPr>
        <dsp:cNvPr id="0" name=""/>
        <dsp:cNvSpPr/>
      </dsp:nvSpPr>
      <dsp:spPr>
        <a:xfrm>
          <a:off x="5613719" y="2755508"/>
          <a:ext cx="2900354" cy="221304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en-US" sz="2000" b="1" kern="1200" dirty="0" smtClean="0">
              <a:solidFill>
                <a:schemeClr val="bg1"/>
              </a:solidFill>
              <a:latin typeface="Arial" charset="0"/>
              <a:ea typeface="Arial" charset="0"/>
              <a:cs typeface="Arial" charset="0"/>
            </a:rPr>
            <a:t>promoted by vision (it can be lacking if the child is vision impaired)</a:t>
          </a:r>
        </a:p>
      </dsp:txBody>
      <dsp:txXfrm>
        <a:off x="6066170" y="3100740"/>
        <a:ext cx="1995452" cy="1522577"/>
      </dsp:txXfrm>
    </dsp:sp>
    <dsp:sp modelId="{7E85E31E-03DC-4043-B075-3416D10D1CA9}">
      <dsp:nvSpPr>
        <dsp:cNvPr id="0" name=""/>
        <dsp:cNvSpPr/>
      </dsp:nvSpPr>
      <dsp:spPr>
        <a:xfrm>
          <a:off x="3271935" y="4108661"/>
          <a:ext cx="891207" cy="7678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7CF17-A7CB-4C98-9FCB-ECDA921EE21A}">
      <dsp:nvSpPr>
        <dsp:cNvPr id="0" name=""/>
        <dsp:cNvSpPr/>
      </dsp:nvSpPr>
      <dsp:spPr>
        <a:xfrm>
          <a:off x="3113474" y="3487207"/>
          <a:ext cx="2717913" cy="187962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en-US" sz="1900" b="1" kern="1200" dirty="0" smtClean="0">
              <a:solidFill>
                <a:schemeClr val="bg1"/>
              </a:solidFill>
              <a:latin typeface="Arial" charset="0"/>
              <a:ea typeface="Arial" charset="0"/>
              <a:cs typeface="Arial" charset="0"/>
            </a:rPr>
            <a:t>the foundation for learning about space and relationships of things in space</a:t>
          </a:r>
          <a:endParaRPr lang="en-NZ" sz="1900" b="1" kern="1200" dirty="0">
            <a:solidFill>
              <a:schemeClr val="bg1"/>
            </a:solidFill>
            <a:latin typeface="Arial" charset="0"/>
            <a:ea typeface="Arial" charset="0"/>
            <a:cs typeface="Arial" charset="0"/>
          </a:endParaRPr>
        </a:p>
      </dsp:txBody>
      <dsp:txXfrm>
        <a:off x="3518970" y="3767635"/>
        <a:ext cx="1906921" cy="1318768"/>
      </dsp:txXfrm>
    </dsp:sp>
    <dsp:sp modelId="{D84CD486-A5F7-4915-9456-1811BB7BCE50}">
      <dsp:nvSpPr>
        <dsp:cNvPr id="0" name=""/>
        <dsp:cNvSpPr/>
      </dsp:nvSpPr>
      <dsp:spPr>
        <a:xfrm flipV="1">
          <a:off x="4769649" y="3240360"/>
          <a:ext cx="320540" cy="957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154BD-7D77-411E-80CC-F2873BD823B2}">
      <dsp:nvSpPr>
        <dsp:cNvPr id="0" name=""/>
        <dsp:cNvSpPr/>
      </dsp:nvSpPr>
      <dsp:spPr>
        <a:xfrm>
          <a:off x="498765" y="2799430"/>
          <a:ext cx="2803549" cy="226187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en-US" sz="2000" b="1" kern="1200" dirty="0" smtClean="0">
              <a:solidFill>
                <a:schemeClr val="bg1"/>
              </a:solidFill>
              <a:latin typeface="Arial" charset="0"/>
              <a:ea typeface="Arial" charset="0"/>
              <a:cs typeface="Arial" charset="0"/>
            </a:rPr>
            <a:t>crucial for relating the self to the environment</a:t>
          </a:r>
          <a:endParaRPr lang="en-NZ" sz="2000" b="1" kern="1200" dirty="0">
            <a:solidFill>
              <a:schemeClr val="bg1"/>
            </a:solidFill>
            <a:latin typeface="Arial" charset="0"/>
            <a:ea typeface="Arial" charset="0"/>
            <a:cs typeface="Arial" charset="0"/>
          </a:endParaRPr>
        </a:p>
      </dsp:txBody>
      <dsp:txXfrm>
        <a:off x="947800" y="3161706"/>
        <a:ext cx="1905479" cy="1537321"/>
      </dsp:txXfrm>
    </dsp:sp>
    <dsp:sp modelId="{0C9360D6-47A0-46B1-94A1-424CEA60DDAE}">
      <dsp:nvSpPr>
        <dsp:cNvPr id="0" name=""/>
        <dsp:cNvSpPr/>
      </dsp:nvSpPr>
      <dsp:spPr>
        <a:xfrm>
          <a:off x="503760" y="655903"/>
          <a:ext cx="2723875" cy="214352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en-US" sz="2000" b="1" kern="1200" dirty="0" smtClean="0">
              <a:solidFill>
                <a:schemeClr val="bg1"/>
              </a:solidFill>
              <a:latin typeface="Arial" charset="0"/>
              <a:ea typeface="Arial" charset="0"/>
              <a:cs typeface="Arial" charset="0"/>
            </a:rPr>
            <a:t>developed by motor activity</a:t>
          </a:r>
          <a:endParaRPr lang="en-NZ" sz="2000" b="1" kern="1200" dirty="0">
            <a:solidFill>
              <a:schemeClr val="bg1"/>
            </a:solidFill>
            <a:latin typeface="Arial" charset="0"/>
            <a:ea typeface="Arial" charset="0"/>
            <a:cs typeface="Arial" charset="0"/>
          </a:endParaRPr>
        </a:p>
      </dsp:txBody>
      <dsp:txXfrm>
        <a:off x="934885" y="995172"/>
        <a:ext cx="1861625" cy="146498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BD3F7B6-B07C-7048-BD86-B82DCEABC533}" type="datetimeFigureOut">
              <a:rPr lang="en-US" smtClean="0"/>
              <a:t>8/30/17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D0AE456-1EC7-6840-A608-1D0A88ED5BD0}" type="slidenum">
              <a:rPr lang="en-US" smtClean="0"/>
              <a:t>‹#›</a:t>
            </a:fld>
            <a:endParaRPr lang="en-US"/>
          </a:p>
        </p:txBody>
      </p:sp>
    </p:spTree>
    <p:extLst>
      <p:ext uri="{BB962C8B-B14F-4D97-AF65-F5344CB8AC3E}">
        <p14:creationId xmlns:p14="http://schemas.microsoft.com/office/powerpoint/2010/main" val="1812468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4F43DC1-86DA-2043-8C2A-614A161FF2FC}" type="datetimeFigureOut">
              <a:rPr lang="en-US" smtClean="0"/>
              <a:t>8/30/17</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ECE4518-3362-DC48-9751-3C2DD47E9808}" type="slidenum">
              <a:rPr lang="en-US" smtClean="0"/>
              <a:t>‹#›</a:t>
            </a:fld>
            <a:endParaRPr lang="en-US"/>
          </a:p>
        </p:txBody>
      </p:sp>
    </p:spTree>
    <p:extLst>
      <p:ext uri="{BB962C8B-B14F-4D97-AF65-F5344CB8AC3E}">
        <p14:creationId xmlns:p14="http://schemas.microsoft.com/office/powerpoint/2010/main" val="209149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A0E2C1-4E12-0648-AA0D-DDA9ED29082E}" type="slidenum">
              <a:rPr lang="en-US" altLang="x-none"/>
              <a:pPr/>
              <a:t>‹#›</a:t>
            </a:fld>
            <a:endParaRPr lang="en-US" altLang="x-none"/>
          </a:p>
        </p:txBody>
      </p:sp>
    </p:spTree>
    <p:extLst>
      <p:ext uri="{BB962C8B-B14F-4D97-AF65-F5344CB8AC3E}">
        <p14:creationId xmlns:p14="http://schemas.microsoft.com/office/powerpoint/2010/main" val="180038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80BA39-44DB-E240-BB4A-D88A38830ED4}" type="slidenum">
              <a:rPr lang="en-US" altLang="x-none"/>
              <a:pPr/>
              <a:t>‹#›</a:t>
            </a:fld>
            <a:endParaRPr lang="en-US" altLang="x-none"/>
          </a:p>
        </p:txBody>
      </p:sp>
    </p:spTree>
    <p:extLst>
      <p:ext uri="{BB962C8B-B14F-4D97-AF65-F5344CB8AC3E}">
        <p14:creationId xmlns:p14="http://schemas.microsoft.com/office/powerpoint/2010/main" val="178399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mi-N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230BA4-A4AA-7449-B82F-15E9A18FB904}" type="slidenum">
              <a:rPr lang="en-US" altLang="x-none"/>
              <a:pPr/>
              <a:t>‹#›</a:t>
            </a:fld>
            <a:endParaRPr lang="en-US" altLang="x-none"/>
          </a:p>
        </p:txBody>
      </p:sp>
    </p:spTree>
    <p:extLst>
      <p:ext uri="{BB962C8B-B14F-4D97-AF65-F5344CB8AC3E}">
        <p14:creationId xmlns:p14="http://schemas.microsoft.com/office/powerpoint/2010/main" val="4339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1AF00FE-48BB-5146-B066-FD51E3BD324B}" type="slidenum">
              <a:rPr lang="en-US" altLang="x-none"/>
              <a:pPr/>
              <a:t>‹#›</a:t>
            </a:fld>
            <a:endParaRPr lang="en-US" altLang="x-none"/>
          </a:p>
        </p:txBody>
      </p:sp>
    </p:spTree>
    <p:extLst>
      <p:ext uri="{BB962C8B-B14F-4D97-AF65-F5344CB8AC3E}">
        <p14:creationId xmlns:p14="http://schemas.microsoft.com/office/powerpoint/2010/main" val="108227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mi-N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mi-NZ"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77C0708-2558-BB40-B013-75B59C2414C5}" type="slidenum">
              <a:rPr lang="en-US" altLang="x-none"/>
              <a:pPr/>
              <a:t>‹#›</a:t>
            </a:fld>
            <a:endParaRPr lang="en-US" altLang="x-none"/>
          </a:p>
        </p:txBody>
      </p:sp>
    </p:spTree>
    <p:extLst>
      <p:ext uri="{BB962C8B-B14F-4D97-AF65-F5344CB8AC3E}">
        <p14:creationId xmlns:p14="http://schemas.microsoft.com/office/powerpoint/2010/main" val="65588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25F45F-80B1-4C4A-B111-79094AEACBE9}" type="slidenum">
              <a:rPr lang="en-US" altLang="x-none"/>
              <a:pPr/>
              <a:t>‹#›</a:t>
            </a:fld>
            <a:endParaRPr lang="en-US" altLang="x-none"/>
          </a:p>
        </p:txBody>
      </p:sp>
    </p:spTree>
    <p:extLst>
      <p:ext uri="{BB962C8B-B14F-4D97-AF65-F5344CB8AC3E}">
        <p14:creationId xmlns:p14="http://schemas.microsoft.com/office/powerpoint/2010/main" val="50056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F107BC6-EAC6-B441-B15D-69E948370D8D}" type="slidenum">
              <a:rPr lang="en-US" altLang="x-none"/>
              <a:pPr/>
              <a:t>‹#›</a:t>
            </a:fld>
            <a:endParaRPr lang="en-US" altLang="x-none"/>
          </a:p>
        </p:txBody>
      </p:sp>
    </p:spTree>
    <p:extLst>
      <p:ext uri="{BB962C8B-B14F-4D97-AF65-F5344CB8AC3E}">
        <p14:creationId xmlns:p14="http://schemas.microsoft.com/office/powerpoint/2010/main" val="122780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772763E-EA89-A542-8FF0-4C9FA37A3097}" type="slidenum">
              <a:rPr lang="en-US" altLang="x-none"/>
              <a:pPr/>
              <a:t>‹#›</a:t>
            </a:fld>
            <a:endParaRPr lang="en-US" altLang="x-none"/>
          </a:p>
        </p:txBody>
      </p:sp>
    </p:spTree>
    <p:extLst>
      <p:ext uri="{BB962C8B-B14F-4D97-AF65-F5344CB8AC3E}">
        <p14:creationId xmlns:p14="http://schemas.microsoft.com/office/powerpoint/2010/main" val="50769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FE5B51-880C-654E-AEC6-B228306C65F2}" type="slidenum">
              <a:rPr lang="en-US" altLang="x-none"/>
              <a:pPr/>
              <a:t>‹#›</a:t>
            </a:fld>
            <a:endParaRPr lang="en-US" altLang="x-none"/>
          </a:p>
        </p:txBody>
      </p:sp>
    </p:spTree>
    <p:extLst>
      <p:ext uri="{BB962C8B-B14F-4D97-AF65-F5344CB8AC3E}">
        <p14:creationId xmlns:p14="http://schemas.microsoft.com/office/powerpoint/2010/main" val="94252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mi-N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12E42F-646B-6941-8997-3E0C62275961}" type="slidenum">
              <a:rPr lang="en-US" altLang="x-none"/>
              <a:pPr/>
              <a:t>‹#›</a:t>
            </a:fld>
            <a:endParaRPr lang="en-US" altLang="x-none"/>
          </a:p>
        </p:txBody>
      </p:sp>
    </p:spTree>
    <p:extLst>
      <p:ext uri="{BB962C8B-B14F-4D97-AF65-F5344CB8AC3E}">
        <p14:creationId xmlns:p14="http://schemas.microsoft.com/office/powerpoint/2010/main" val="125933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EE5DFD0-2056-0447-B143-F41ED0ED1F92}" type="slidenum">
              <a:rPr lang="en-US" altLang="x-none"/>
              <a:pPr/>
              <a:t>‹#›</a:t>
            </a:fld>
            <a:endParaRPr lang="en-US" altLang="x-none"/>
          </a:p>
        </p:txBody>
      </p:sp>
    </p:spTree>
    <p:extLst>
      <p:ext uri="{BB962C8B-B14F-4D97-AF65-F5344CB8AC3E}">
        <p14:creationId xmlns:p14="http://schemas.microsoft.com/office/powerpoint/2010/main" val="963193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F862D0-C924-6D4A-A70D-DE3314E95D3C}"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getreadyforschool.co.nz/" TargetMode="External"/><Relationship Id="rId3" Type="http://schemas.openxmlformats.org/officeDocument/2006/relationships/hyperlink" Target="http://www.movingsmart.co.n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79388" y="260350"/>
            <a:ext cx="8785225" cy="2016125"/>
          </a:xfrm>
        </p:spPr>
        <p:txBody>
          <a:bodyPr rtlCol="0">
            <a:normAutofit fontScale="90000"/>
          </a:bodyPr>
          <a:lstStyle/>
          <a:p>
            <a:pPr eaLnBrk="1" fontAlgn="auto" hangingPunct="1">
              <a:spcAft>
                <a:spcPts val="0"/>
              </a:spcAft>
              <a:defRPr/>
            </a:pPr>
            <a:r>
              <a:rPr lang="en-US" sz="4000" dirty="0" smtClean="0">
                <a:latin typeface="Arial" charset="0"/>
                <a:ea typeface="+mj-ea"/>
                <a:cs typeface="+mj-cs"/>
              </a:rPr>
              <a:t/>
            </a:r>
            <a:br>
              <a:rPr lang="en-US" sz="4000" dirty="0" smtClean="0">
                <a:latin typeface="Arial" charset="0"/>
                <a:ea typeface="+mj-ea"/>
                <a:cs typeface="+mj-cs"/>
              </a:rPr>
            </a:br>
            <a:r>
              <a:rPr lang="en-US" sz="4000" b="1" dirty="0" smtClean="0">
                <a:latin typeface="Arial" charset="0"/>
                <a:ea typeface="+mj-ea"/>
                <a:cs typeface="+mj-cs"/>
              </a:rPr>
              <a:t>Motor Play and </a:t>
            </a:r>
            <a:br>
              <a:rPr lang="en-US" sz="4000" b="1" dirty="0" smtClean="0">
                <a:latin typeface="Arial" charset="0"/>
                <a:ea typeface="+mj-ea"/>
                <a:cs typeface="+mj-cs"/>
              </a:rPr>
            </a:br>
            <a:r>
              <a:rPr lang="en-US" sz="4000" b="1" dirty="0" smtClean="0">
                <a:latin typeface="Arial" charset="0"/>
                <a:ea typeface="+mj-ea"/>
                <a:cs typeface="+mj-cs"/>
              </a:rPr>
              <a:t>Developmental Orientation &amp; Mobility (DOM)</a:t>
            </a:r>
          </a:p>
        </p:txBody>
      </p:sp>
      <p:pic>
        <p:nvPicPr>
          <p:cNvPr id="13314" name="Picture 5" descr="Student and his teacher aide playing under an airb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852738"/>
            <a:ext cx="67151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1403350" y="6513513"/>
            <a:ext cx="65706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x-none" sz="1200"/>
              <a:t>NB: All motor activity programmes need to be checked to ensure they are safe for the student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68313" y="476250"/>
            <a:ext cx="8147050" cy="774700"/>
          </a:xfrm>
        </p:spPr>
        <p:txBody>
          <a:bodyPr rtlCol="0">
            <a:normAutofit fontScale="90000"/>
          </a:bodyPr>
          <a:lstStyle/>
          <a:p>
            <a:pPr eaLnBrk="1" fontAlgn="auto" hangingPunct="1">
              <a:spcAft>
                <a:spcPts val="0"/>
              </a:spcAft>
              <a:defRPr/>
            </a:pPr>
            <a:r>
              <a:rPr lang="en-US" b="1" dirty="0" smtClean="0">
                <a:latin typeface="Arial" charset="0"/>
                <a:ea typeface="+mj-ea"/>
                <a:cs typeface="+mj-cs"/>
              </a:rPr>
              <a:t>Poor Body Image Can Lead To:</a:t>
            </a:r>
          </a:p>
        </p:txBody>
      </p:sp>
      <p:sp>
        <p:nvSpPr>
          <p:cNvPr id="21506" name="Rectangle 3"/>
          <p:cNvSpPr>
            <a:spLocks noGrp="1" noChangeArrowheads="1"/>
          </p:cNvSpPr>
          <p:nvPr>
            <p:ph type="body" idx="4294967295"/>
          </p:nvPr>
        </p:nvSpPr>
        <p:spPr>
          <a:xfrm>
            <a:off x="395288" y="1557338"/>
            <a:ext cx="8229600" cy="4535487"/>
          </a:xfrm>
        </p:spPr>
        <p:txBody>
          <a:bodyPr/>
          <a:lstStyle/>
          <a:p>
            <a:pPr eaLnBrk="1" hangingPunct="1">
              <a:lnSpc>
                <a:spcPct val="90000"/>
              </a:lnSpc>
            </a:pPr>
            <a:r>
              <a:rPr lang="en-US" altLang="x-none" sz="2800">
                <a:latin typeface="Arial" charset="0"/>
                <a:ea typeface="ＭＳ Ｐゴシック" charset="-128"/>
              </a:rPr>
              <a:t>Inability to move body parts efficiently</a:t>
            </a:r>
          </a:p>
          <a:p>
            <a:pPr eaLnBrk="1" hangingPunct="1">
              <a:lnSpc>
                <a:spcPct val="90000"/>
              </a:lnSpc>
            </a:pPr>
            <a:r>
              <a:rPr lang="en-US" altLang="x-none" sz="2800">
                <a:latin typeface="Arial" charset="0"/>
                <a:ea typeface="ＭＳ Ｐゴシック" charset="-128"/>
              </a:rPr>
              <a:t>Lack of desire to move because it is too hard to think through</a:t>
            </a:r>
          </a:p>
          <a:p>
            <a:pPr eaLnBrk="1" hangingPunct="1">
              <a:lnSpc>
                <a:spcPct val="90000"/>
              </a:lnSpc>
            </a:pPr>
            <a:r>
              <a:rPr lang="en-US" altLang="x-none" sz="2800">
                <a:latin typeface="Arial" charset="0"/>
                <a:ea typeface="ＭＳ Ｐゴシック" charset="-128"/>
              </a:rPr>
              <a:t>Difficulties with dealing with the environment because the child cannot relate to it because he hasn</a:t>
            </a:r>
            <a:r>
              <a:rPr lang="en-US" altLang="en-US" sz="2800">
                <a:latin typeface="Arial" charset="0"/>
                <a:ea typeface="ＭＳ Ｐゴシック" charset="-128"/>
              </a:rPr>
              <a:t>’</a:t>
            </a:r>
            <a:r>
              <a:rPr lang="en-US" altLang="x-none" sz="2800">
                <a:latin typeface="Arial" charset="0"/>
                <a:ea typeface="ＭＳ Ｐゴシック" charset="-128"/>
              </a:rPr>
              <a:t>t organised himself first</a:t>
            </a:r>
          </a:p>
          <a:p>
            <a:pPr eaLnBrk="1" hangingPunct="1">
              <a:lnSpc>
                <a:spcPct val="90000"/>
              </a:lnSpc>
            </a:pPr>
            <a:r>
              <a:rPr lang="en-US" altLang="x-none" sz="2800">
                <a:latin typeface="Arial" charset="0"/>
                <a:ea typeface="ＭＳ Ｐゴシック" charset="-128"/>
              </a:rPr>
              <a:t>Lower fitness, strength, balance ability, than peers</a:t>
            </a:r>
          </a:p>
          <a:p>
            <a:pPr eaLnBrk="1" hangingPunct="1">
              <a:lnSpc>
                <a:spcPct val="90000"/>
              </a:lnSpc>
            </a:pPr>
            <a:r>
              <a:rPr lang="en-US" altLang="x-none" sz="2800">
                <a:latin typeface="Arial" charset="0"/>
                <a:ea typeface="ＭＳ Ｐゴシック" charset="-128"/>
              </a:rPr>
              <a:t>Passivity, acting out, tactile </a:t>
            </a:r>
            <a:r>
              <a:rPr lang="en-US" altLang="en-US" sz="2800">
                <a:latin typeface="Arial" charset="0"/>
                <a:ea typeface="ＭＳ Ｐゴシック" charset="-128"/>
              </a:rPr>
              <a:t>‘</a:t>
            </a:r>
            <a:r>
              <a:rPr lang="en-US" altLang="x-none" sz="2800">
                <a:latin typeface="Arial" charset="0"/>
                <a:ea typeface="ＭＳ Ｐゴシック" charset="-128"/>
              </a:rPr>
              <a:t>defensiveness</a:t>
            </a:r>
            <a:r>
              <a:rPr lang="en-US" altLang="en-US" sz="2800">
                <a:latin typeface="Arial" charset="0"/>
                <a:ea typeface="ＭＳ Ｐゴシック" charset="-128"/>
              </a:rPr>
              <a:t>’</a:t>
            </a:r>
            <a:r>
              <a:rPr lang="en-US" altLang="x-none" sz="2800">
                <a:latin typeface="Arial" charset="0"/>
                <a:ea typeface="ＭＳ Ｐゴシック" charset="-128"/>
              </a:rPr>
              <a:t> </a:t>
            </a:r>
          </a:p>
          <a:p>
            <a:pPr eaLnBrk="1" hangingPunct="1">
              <a:lnSpc>
                <a:spcPct val="90000"/>
              </a:lnSpc>
              <a:buFont typeface="Wingdings" charset="2"/>
              <a:buNone/>
            </a:pPr>
            <a:r>
              <a:rPr lang="en-US" altLang="x-none" sz="2800">
                <a:latin typeface="Arial" charset="0"/>
                <a:ea typeface="ＭＳ Ｐゴシック" charset="-128"/>
              </a:rPr>
              <a:t>    (selectivity)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395288" y="457200"/>
            <a:ext cx="8497887" cy="1371600"/>
          </a:xfrm>
        </p:spPr>
        <p:txBody>
          <a:bodyPr/>
          <a:lstStyle/>
          <a:p>
            <a:pPr eaLnBrk="1" hangingPunct="1"/>
            <a:r>
              <a:rPr lang="en-US" altLang="x-none" sz="4000" b="1">
                <a:latin typeface="Arial" charset="0"/>
                <a:ea typeface="ＭＳ Ｐゴシック" charset="-128"/>
              </a:rPr>
              <a:t>Poor Body Imagery </a:t>
            </a:r>
            <a:br>
              <a:rPr lang="en-US" altLang="x-none" sz="4000" b="1">
                <a:latin typeface="Arial" charset="0"/>
                <a:ea typeface="ＭＳ Ｐゴシック" charset="-128"/>
              </a:rPr>
            </a:br>
            <a:r>
              <a:rPr lang="en-US" altLang="x-none" sz="4000" b="1">
                <a:latin typeface="Arial" charset="0"/>
                <a:ea typeface="ＭＳ Ｐゴシック" charset="-128"/>
              </a:rPr>
              <a:t>can present as:</a:t>
            </a:r>
          </a:p>
        </p:txBody>
      </p:sp>
      <p:sp>
        <p:nvSpPr>
          <p:cNvPr id="22530" name="Rectangle 3"/>
          <p:cNvSpPr>
            <a:spLocks noGrp="1" noChangeArrowheads="1"/>
          </p:cNvSpPr>
          <p:nvPr>
            <p:ph type="body" idx="4294967295"/>
          </p:nvPr>
        </p:nvSpPr>
        <p:spPr>
          <a:xfrm>
            <a:off x="395288" y="1989138"/>
            <a:ext cx="8229600" cy="3886200"/>
          </a:xfrm>
        </p:spPr>
        <p:txBody>
          <a:bodyPr/>
          <a:lstStyle/>
          <a:p>
            <a:pPr eaLnBrk="1" hangingPunct="1">
              <a:lnSpc>
                <a:spcPct val="90000"/>
              </a:lnSpc>
            </a:pPr>
            <a:r>
              <a:rPr lang="en-US" altLang="x-none">
                <a:latin typeface="Arial" charset="0"/>
                <a:ea typeface="ＭＳ Ｐゴシック" charset="-128"/>
              </a:rPr>
              <a:t>Being clumsy</a:t>
            </a:r>
          </a:p>
          <a:p>
            <a:pPr eaLnBrk="1" hangingPunct="1">
              <a:lnSpc>
                <a:spcPct val="90000"/>
              </a:lnSpc>
            </a:pPr>
            <a:r>
              <a:rPr lang="en-US" altLang="x-none">
                <a:latin typeface="Arial" charset="0"/>
                <a:ea typeface="ＭＳ Ｐゴシック" charset="-128"/>
              </a:rPr>
              <a:t>Not wanting to or able to engage or follow tasks involving movement or seeing</a:t>
            </a:r>
          </a:p>
          <a:p>
            <a:pPr eaLnBrk="1" hangingPunct="1">
              <a:lnSpc>
                <a:spcPct val="90000"/>
              </a:lnSpc>
            </a:pPr>
            <a:r>
              <a:rPr lang="en-US" altLang="x-none">
                <a:latin typeface="Arial" charset="0"/>
                <a:ea typeface="ＭＳ Ｐゴシック" charset="-128"/>
              </a:rPr>
              <a:t>Opting out of doing things normally fun for their age group</a:t>
            </a:r>
          </a:p>
          <a:p>
            <a:pPr eaLnBrk="1" hangingPunct="1">
              <a:lnSpc>
                <a:spcPct val="90000"/>
              </a:lnSpc>
            </a:pPr>
            <a:r>
              <a:rPr lang="en-US" altLang="x-none">
                <a:latin typeface="Arial" charset="0"/>
                <a:ea typeface="ＭＳ Ｐゴシック" charset="-128"/>
              </a:rPr>
              <a:t>Unable to follow movement directions</a:t>
            </a:r>
          </a:p>
          <a:p>
            <a:pPr eaLnBrk="1" hangingPunct="1">
              <a:lnSpc>
                <a:spcPct val="90000"/>
              </a:lnSpc>
            </a:pPr>
            <a:r>
              <a:rPr lang="en-US" altLang="x-none">
                <a:latin typeface="Arial" charset="0"/>
                <a:ea typeface="ＭＳ Ｐゴシック" charset="-128"/>
              </a:rPr>
              <a:t>Being lost in space</a:t>
            </a:r>
          </a:p>
          <a:p>
            <a:pPr eaLnBrk="1" hangingPunct="1">
              <a:lnSpc>
                <a:spcPct val="90000"/>
              </a:lnSpc>
            </a:pPr>
            <a:endParaRPr lang="en-US" altLang="x-none">
              <a:latin typeface="Arial" charset="0"/>
              <a:ea typeface="ＭＳ Ｐゴシック" charset="-128"/>
            </a:endParaRPr>
          </a:p>
          <a:p>
            <a:pPr eaLnBrk="1" hangingPunct="1">
              <a:lnSpc>
                <a:spcPct val="90000"/>
              </a:lnSpc>
            </a:pPr>
            <a:endParaRPr lang="en-US" altLang="x-none">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Arial" charset="0"/>
                <a:cs typeface="Arial" charset="0"/>
              </a:rPr>
              <a:t>Movement</a:t>
            </a:r>
            <a:endParaRPr lang="en-US" dirty="0">
              <a:latin typeface="Arial" charset="0"/>
              <a:ea typeface="Arial" charset="0"/>
              <a:cs typeface="Arial" charset="0"/>
            </a:endParaRPr>
          </a:p>
        </p:txBody>
      </p:sp>
      <p:sp>
        <p:nvSpPr>
          <p:cNvPr id="3" name="Content Placeholder 2"/>
          <p:cNvSpPr>
            <a:spLocks noGrp="1"/>
          </p:cNvSpPr>
          <p:nvPr>
            <p:ph idx="1"/>
          </p:nvPr>
        </p:nvSpPr>
        <p:spPr>
          <a:xfrm>
            <a:off x="457200" y="1268760"/>
            <a:ext cx="8229600" cy="4857403"/>
          </a:xfrm>
        </p:spPr>
        <p:txBody>
          <a:bodyPr/>
          <a:lstStyle/>
          <a:p>
            <a:pPr eaLnBrk="1" hangingPunct="1">
              <a:lnSpc>
                <a:spcPct val="110000"/>
              </a:lnSpc>
            </a:pPr>
            <a:r>
              <a:rPr lang="en-US" altLang="x-none" sz="2400" dirty="0">
                <a:latin typeface="Arial" charset="0"/>
                <a:ea typeface="ＭＳ Ｐゴシック" charset="-128"/>
              </a:rPr>
              <a:t>Not seeing well early on can lead to </a:t>
            </a:r>
          </a:p>
          <a:p>
            <a:pPr eaLnBrk="1" hangingPunct="1">
              <a:lnSpc>
                <a:spcPct val="110000"/>
              </a:lnSpc>
              <a:buNone/>
            </a:pPr>
            <a:r>
              <a:rPr lang="en-US" altLang="x-none" sz="2400" dirty="0">
                <a:latin typeface="Arial" charset="0"/>
                <a:ea typeface="ＭＳ Ｐゴシック" charset="-128"/>
              </a:rPr>
              <a:t>	risks in all movement areas because </a:t>
            </a:r>
          </a:p>
          <a:p>
            <a:pPr eaLnBrk="1" hangingPunct="1">
              <a:lnSpc>
                <a:spcPct val="110000"/>
              </a:lnSpc>
              <a:buNone/>
            </a:pPr>
            <a:r>
              <a:rPr lang="en-US" altLang="x-none" sz="2400" dirty="0">
                <a:latin typeface="Arial" charset="0"/>
                <a:ea typeface="ＭＳ Ｐゴシック" charset="-128"/>
              </a:rPr>
              <a:t>	the world is </a:t>
            </a:r>
            <a:r>
              <a:rPr lang="en-US" altLang="x-none" sz="2400" b="1" dirty="0">
                <a:latin typeface="Arial" charset="0"/>
                <a:ea typeface="ＭＳ Ｐゴシック" charset="-128"/>
              </a:rPr>
              <a:t>scary</a:t>
            </a:r>
            <a:r>
              <a:rPr lang="en-US" altLang="x-none" sz="2400" dirty="0">
                <a:latin typeface="Arial" charset="0"/>
                <a:ea typeface="ＭＳ Ｐゴシック" charset="-128"/>
              </a:rPr>
              <a:t>!</a:t>
            </a:r>
          </a:p>
          <a:p>
            <a:pPr eaLnBrk="1" hangingPunct="1">
              <a:lnSpc>
                <a:spcPct val="110000"/>
              </a:lnSpc>
            </a:pPr>
            <a:r>
              <a:rPr lang="en-NZ" altLang="x-none" sz="2400" dirty="0">
                <a:latin typeface="Arial" charset="0"/>
                <a:ea typeface="ＭＳ Ｐゴシック" charset="-128"/>
              </a:rPr>
              <a:t>Would we want to move when steps look they do in figure 1?</a:t>
            </a:r>
            <a:endParaRPr lang="en-US" altLang="x-none" sz="2400" dirty="0">
              <a:latin typeface="Arial" charset="0"/>
              <a:ea typeface="ＭＳ Ｐゴシック" charset="-128"/>
            </a:endParaRPr>
          </a:p>
          <a:p>
            <a:pPr eaLnBrk="1" hangingPunct="1">
              <a:lnSpc>
                <a:spcPct val="110000"/>
              </a:lnSpc>
            </a:pPr>
            <a:r>
              <a:rPr lang="en-US" altLang="x-none" sz="2400" dirty="0">
                <a:latin typeface="Arial" charset="0"/>
                <a:ea typeface="ＭＳ Ｐゴシック" charset="-128"/>
              </a:rPr>
              <a:t>So kids with Vision impairment often don</a:t>
            </a:r>
            <a:r>
              <a:rPr lang="en-US" altLang="en-US" sz="2400" dirty="0">
                <a:latin typeface="Arial" charset="0"/>
                <a:ea typeface="ＭＳ Ｐゴシック" charset="-128"/>
              </a:rPr>
              <a:t>’</a:t>
            </a:r>
            <a:r>
              <a:rPr lang="en-US" altLang="x-none" sz="2400" dirty="0">
                <a:latin typeface="Arial" charset="0"/>
                <a:ea typeface="ＭＳ Ｐゴシック" charset="-128"/>
              </a:rPr>
              <a:t>t learn about their bodies and space and master their worlds as easily as their peers.</a:t>
            </a:r>
          </a:p>
          <a:p>
            <a:pPr eaLnBrk="1" hangingPunct="1">
              <a:lnSpc>
                <a:spcPct val="110000"/>
              </a:lnSpc>
            </a:pPr>
            <a:r>
              <a:rPr lang="en-US" altLang="x-none" sz="2400" dirty="0">
                <a:latin typeface="Arial" charset="0"/>
                <a:ea typeface="ＭＳ Ｐゴシック" charset="-128"/>
              </a:rPr>
              <a:t>Especially if they have other disabilities, like being in a wheelchair.</a:t>
            </a:r>
          </a:p>
          <a:p>
            <a:pPr eaLnBrk="1" hangingPunct="1">
              <a:lnSpc>
                <a:spcPct val="110000"/>
              </a:lnSpc>
            </a:pPr>
            <a:r>
              <a:rPr lang="en-US" altLang="x-none" sz="2400" dirty="0">
                <a:latin typeface="Arial" charset="0"/>
                <a:ea typeface="ＭＳ Ｐゴシック" charset="-128"/>
              </a:rPr>
              <a:t>So movement is ESPECIALLY important for kids with vision impairment.</a:t>
            </a:r>
          </a:p>
          <a:p>
            <a:endParaRPr lang="en-US" dirty="0"/>
          </a:p>
        </p:txBody>
      </p:sp>
      <p:pic>
        <p:nvPicPr>
          <p:cNvPr id="4" name="Picture 5" descr="A blurred image of steps in a school playground" title="Figure 1 Steps in a play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76250"/>
            <a:ext cx="2376959" cy="19355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2074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68313" y="457200"/>
            <a:ext cx="8424862" cy="668338"/>
          </a:xfrm>
        </p:spPr>
        <p:txBody>
          <a:bodyPr rtlCol="0">
            <a:normAutofit fontScale="90000"/>
          </a:bodyPr>
          <a:lstStyle/>
          <a:p>
            <a:pPr eaLnBrk="1" fontAlgn="auto" hangingPunct="1">
              <a:spcAft>
                <a:spcPts val="0"/>
              </a:spcAft>
              <a:defRPr/>
            </a:pPr>
            <a:r>
              <a:rPr lang="en-US" sz="4000" b="1" dirty="0" smtClean="0">
                <a:latin typeface="Arial" charset="0"/>
                <a:ea typeface="+mj-ea"/>
                <a:cs typeface="+mj-cs"/>
              </a:rPr>
              <a:t>Motor play is a fun way to develop:</a:t>
            </a:r>
          </a:p>
        </p:txBody>
      </p:sp>
      <p:sp>
        <p:nvSpPr>
          <p:cNvPr id="14339" name="Rectangle 3"/>
          <p:cNvSpPr>
            <a:spLocks noGrp="1" noChangeArrowheads="1"/>
          </p:cNvSpPr>
          <p:nvPr>
            <p:ph type="body" idx="4294967295"/>
          </p:nvPr>
        </p:nvSpPr>
        <p:spPr>
          <a:xfrm>
            <a:off x="539750" y="1981200"/>
            <a:ext cx="8316913" cy="3886200"/>
          </a:xfrm>
        </p:spPr>
        <p:txBody>
          <a:bodyPr>
            <a:normAutofit/>
          </a:bodyPr>
          <a:lstStyle/>
          <a:p>
            <a:pPr eaLnBrk="1" hangingPunct="1">
              <a:lnSpc>
                <a:spcPct val="70000"/>
              </a:lnSpc>
            </a:pPr>
            <a:r>
              <a:rPr lang="en-US" altLang="x-none" sz="2800">
                <a:latin typeface="Arial" charset="0"/>
                <a:ea typeface="ＭＳ Ｐゴシック" charset="-128"/>
              </a:rPr>
              <a:t>Body Image/Concepts</a:t>
            </a:r>
          </a:p>
          <a:p>
            <a:pPr eaLnBrk="1" hangingPunct="1">
              <a:lnSpc>
                <a:spcPct val="70000"/>
              </a:lnSpc>
            </a:pPr>
            <a:r>
              <a:rPr lang="en-US" altLang="x-none" sz="2800">
                <a:latin typeface="Arial" charset="0"/>
                <a:ea typeface="ＭＳ Ｐゴシック" charset="-128"/>
              </a:rPr>
              <a:t>Strength, endurance fitness</a:t>
            </a:r>
          </a:p>
          <a:p>
            <a:pPr eaLnBrk="1" hangingPunct="1">
              <a:lnSpc>
                <a:spcPct val="70000"/>
              </a:lnSpc>
            </a:pPr>
            <a:r>
              <a:rPr lang="en-US" altLang="x-none" sz="2800">
                <a:latin typeface="Arial" charset="0"/>
                <a:ea typeface="ＭＳ Ｐゴシック" charset="-128"/>
              </a:rPr>
              <a:t>Spatial awareness/Concepts</a:t>
            </a:r>
          </a:p>
          <a:p>
            <a:pPr eaLnBrk="1" hangingPunct="1">
              <a:lnSpc>
                <a:spcPct val="70000"/>
              </a:lnSpc>
            </a:pPr>
            <a:r>
              <a:rPr lang="en-US" altLang="x-none" sz="2800">
                <a:latin typeface="Arial" charset="0"/>
                <a:ea typeface="ＭＳ Ｐゴシック" charset="-128"/>
              </a:rPr>
              <a:t>Control over self and environment</a:t>
            </a:r>
          </a:p>
          <a:p>
            <a:pPr eaLnBrk="1" hangingPunct="1">
              <a:lnSpc>
                <a:spcPct val="70000"/>
              </a:lnSpc>
            </a:pPr>
            <a:r>
              <a:rPr lang="en-US" altLang="x-none" sz="2800">
                <a:latin typeface="Arial" charset="0"/>
                <a:ea typeface="ＭＳ Ｐゴシック" charset="-128"/>
              </a:rPr>
              <a:t>Ability to use Vision you have better</a:t>
            </a:r>
          </a:p>
          <a:p>
            <a:pPr eaLnBrk="1" hangingPunct="1">
              <a:lnSpc>
                <a:spcPct val="70000"/>
              </a:lnSpc>
            </a:pPr>
            <a:r>
              <a:rPr lang="en-US" altLang="x-none" sz="2800">
                <a:latin typeface="Arial" charset="0"/>
                <a:ea typeface="ＭＳ Ｐゴシック" charset="-128"/>
              </a:rPr>
              <a:t>Interactive and communication skills</a:t>
            </a:r>
          </a:p>
          <a:p>
            <a:pPr eaLnBrk="1" hangingPunct="1">
              <a:lnSpc>
                <a:spcPct val="70000"/>
              </a:lnSpc>
            </a:pPr>
            <a:r>
              <a:rPr lang="en-US" altLang="x-none" sz="2800">
                <a:latin typeface="Arial" charset="0"/>
                <a:ea typeface="ＭＳ Ｐゴシック" charset="-128"/>
              </a:rPr>
              <a:t>The ability to plan ahead</a:t>
            </a:r>
          </a:p>
          <a:p>
            <a:pPr eaLnBrk="1" hangingPunct="1">
              <a:lnSpc>
                <a:spcPct val="70000"/>
              </a:lnSpc>
            </a:pPr>
            <a:endParaRPr lang="en-US" altLang="x-none" sz="2800">
              <a:latin typeface="Arial" charset="0"/>
              <a:ea typeface="ＭＳ Ｐゴシック" charset="-128"/>
            </a:endParaRPr>
          </a:p>
          <a:p>
            <a:pPr eaLnBrk="1" hangingPunct="1">
              <a:lnSpc>
                <a:spcPct val="70000"/>
              </a:lnSpc>
              <a:buFont typeface="Wingdings" charset="2"/>
              <a:buNone/>
            </a:pPr>
            <a:r>
              <a:rPr lang="en-US" altLang="x-none" sz="2800">
                <a:latin typeface="Arial" charset="0"/>
                <a:ea typeface="ＭＳ Ｐゴシック" charset="-128"/>
              </a:rPr>
              <a:t>…these are all areas not seeing well can all impact on</a:t>
            </a:r>
          </a:p>
        </p:txBody>
      </p:sp>
      <p:pic>
        <p:nvPicPr>
          <p:cNvPr id="14340" name="Picture 4" descr="Child and adult laying on an airbed, pl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196975"/>
            <a:ext cx="2673350" cy="1835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388937" y="332656"/>
            <a:ext cx="8207375" cy="1371600"/>
          </a:xfrm>
        </p:spPr>
        <p:txBody>
          <a:bodyPr/>
          <a:lstStyle/>
          <a:p>
            <a:pPr eaLnBrk="1" hangingPunct="1"/>
            <a:r>
              <a:rPr lang="en-US" altLang="x-none" sz="4000" b="1">
                <a:latin typeface="Arial" charset="0"/>
                <a:ea typeface="ＭＳ Ｐゴシック" charset="-128"/>
              </a:rPr>
              <a:t>So what is the sensory part </a:t>
            </a:r>
            <a:br>
              <a:rPr lang="en-US" altLang="x-none" sz="4000" b="1">
                <a:latin typeface="Arial" charset="0"/>
                <a:ea typeface="ＭＳ Ｐゴシック" charset="-128"/>
              </a:rPr>
            </a:br>
            <a:r>
              <a:rPr lang="en-US" altLang="x-none" sz="4000" b="1">
                <a:latin typeface="Arial" charset="0"/>
                <a:ea typeface="ＭＳ Ｐゴシック" charset="-128"/>
              </a:rPr>
              <a:t>and why is it important?</a:t>
            </a:r>
          </a:p>
        </p:txBody>
      </p:sp>
      <p:sp>
        <p:nvSpPr>
          <p:cNvPr id="15363" name="Rectangle 3"/>
          <p:cNvSpPr>
            <a:spLocks noGrp="1" noChangeArrowheads="1"/>
          </p:cNvSpPr>
          <p:nvPr>
            <p:ph type="body" idx="4294967295"/>
          </p:nvPr>
        </p:nvSpPr>
        <p:spPr>
          <a:xfrm>
            <a:off x="755649" y="1704256"/>
            <a:ext cx="7473950" cy="4392612"/>
          </a:xfrm>
        </p:spPr>
        <p:txBody>
          <a:bodyPr>
            <a:noAutofit/>
          </a:bodyPr>
          <a:lstStyle/>
          <a:p>
            <a:pPr eaLnBrk="1" hangingPunct="1"/>
            <a:r>
              <a:rPr lang="en-US" altLang="x-none" sz="2400" dirty="0">
                <a:latin typeface="Arial" charset="0"/>
                <a:ea typeface="ＭＳ Ｐゴシック" charset="-128"/>
              </a:rPr>
              <a:t>We learn about our body and how it moves primarily via seeing it and feeling how it moves</a:t>
            </a:r>
          </a:p>
          <a:p>
            <a:pPr eaLnBrk="1" hangingPunct="1"/>
            <a:r>
              <a:rPr lang="en-US" altLang="x-none" sz="2400" dirty="0">
                <a:latin typeface="Arial" charset="0"/>
                <a:ea typeface="ＭＳ Ｐゴシック" charset="-128"/>
              </a:rPr>
              <a:t>When we can</a:t>
            </a:r>
            <a:r>
              <a:rPr lang="en-US" altLang="en-US" sz="2400" dirty="0">
                <a:latin typeface="Arial" charset="0"/>
                <a:ea typeface="ＭＳ Ｐゴシック" charset="-128"/>
              </a:rPr>
              <a:t>’</a:t>
            </a:r>
            <a:r>
              <a:rPr lang="en-US" altLang="x-none" sz="2400" dirty="0">
                <a:latin typeface="Arial" charset="0"/>
                <a:ea typeface="ＭＳ Ｐゴシック" charset="-128"/>
              </a:rPr>
              <a:t>t see it well we need to rely more on the </a:t>
            </a:r>
            <a:r>
              <a:rPr lang="en-US" altLang="en-US" sz="2400" dirty="0">
                <a:latin typeface="Arial" charset="0"/>
                <a:ea typeface="ＭＳ Ｐゴシック" charset="-128"/>
              </a:rPr>
              <a:t>‘</a:t>
            </a:r>
            <a:r>
              <a:rPr lang="en-US" altLang="x-none" sz="2400" dirty="0">
                <a:latin typeface="Arial" charset="0"/>
                <a:ea typeface="ＭＳ Ｐゴシック" charset="-128"/>
              </a:rPr>
              <a:t>feeling it</a:t>
            </a:r>
            <a:r>
              <a:rPr lang="en-US" altLang="en-US" sz="2400" dirty="0">
                <a:latin typeface="Arial" charset="0"/>
                <a:ea typeface="ＭＳ Ｐゴシック" charset="-128"/>
              </a:rPr>
              <a:t>’</a:t>
            </a:r>
            <a:r>
              <a:rPr lang="en-US" altLang="x-none" sz="2400" dirty="0">
                <a:latin typeface="Arial" charset="0"/>
                <a:ea typeface="ＭＳ Ｐゴシック" charset="-128"/>
              </a:rPr>
              <a:t> part </a:t>
            </a:r>
          </a:p>
          <a:p>
            <a:pPr eaLnBrk="1" hangingPunct="1"/>
            <a:r>
              <a:rPr lang="en-US" altLang="x-none" sz="2400" dirty="0">
                <a:latin typeface="Arial" charset="0"/>
                <a:ea typeface="ＭＳ Ｐゴシック" charset="-128"/>
              </a:rPr>
              <a:t>We FEEL how our body and </a:t>
            </a:r>
          </a:p>
          <a:p>
            <a:pPr eaLnBrk="1" hangingPunct="1">
              <a:buFont typeface="Arial" charset="0"/>
              <a:buNone/>
            </a:pPr>
            <a:r>
              <a:rPr lang="en-US" altLang="x-none" sz="2400" dirty="0">
                <a:latin typeface="Arial" charset="0"/>
                <a:ea typeface="ＭＳ Ｐゴシック" charset="-128"/>
              </a:rPr>
              <a:t>	its parts move most precisely </a:t>
            </a:r>
          </a:p>
          <a:p>
            <a:pPr eaLnBrk="1" hangingPunct="1">
              <a:buFont typeface="Arial" charset="0"/>
              <a:buNone/>
            </a:pPr>
            <a:r>
              <a:rPr lang="en-US" altLang="x-none" sz="2400" dirty="0">
                <a:latin typeface="Arial" charset="0"/>
                <a:ea typeface="ＭＳ Ｐゴシック" charset="-128"/>
              </a:rPr>
              <a:t>	and clearly when we move </a:t>
            </a:r>
          </a:p>
          <a:p>
            <a:pPr eaLnBrk="1" hangingPunct="1">
              <a:buFont typeface="Arial" charset="0"/>
              <a:buNone/>
            </a:pPr>
            <a:r>
              <a:rPr lang="en-US" altLang="x-none" sz="2400" dirty="0">
                <a:latin typeface="Arial" charset="0"/>
                <a:ea typeface="ＭＳ Ｐゴシック" charset="-128"/>
              </a:rPr>
              <a:t>	it ourselves, with our body </a:t>
            </a:r>
          </a:p>
          <a:p>
            <a:pPr eaLnBrk="1" hangingPunct="1">
              <a:buFont typeface="Arial" charset="0"/>
              <a:buNone/>
            </a:pPr>
            <a:r>
              <a:rPr lang="en-US" altLang="x-none" sz="2400" dirty="0">
                <a:latin typeface="Arial" charset="0"/>
                <a:ea typeface="ＭＳ Ｐゴシック" charset="-128"/>
              </a:rPr>
              <a:t>	weight on it - this is </a:t>
            </a:r>
          </a:p>
          <a:p>
            <a:pPr eaLnBrk="1" hangingPunct="1">
              <a:buFont typeface="Arial" charset="0"/>
              <a:buNone/>
            </a:pPr>
            <a:r>
              <a:rPr lang="en-US" altLang="x-none" sz="2400" dirty="0">
                <a:latin typeface="Arial" charset="0"/>
                <a:ea typeface="ＭＳ Ｐゴシック" charset="-128"/>
              </a:rPr>
              <a:t>	through our </a:t>
            </a:r>
          </a:p>
          <a:p>
            <a:pPr eaLnBrk="1" hangingPunct="1">
              <a:buFont typeface="Arial" charset="0"/>
              <a:buNone/>
            </a:pPr>
            <a:r>
              <a:rPr lang="en-US" altLang="x-none" sz="2400" b="1" dirty="0">
                <a:latin typeface="Arial" charset="0"/>
                <a:ea typeface="ＭＳ Ｐゴシック" charset="-128"/>
              </a:rPr>
              <a:t>	proprioceptive </a:t>
            </a:r>
            <a:r>
              <a:rPr lang="en-US" altLang="x-none" sz="2400" dirty="0">
                <a:latin typeface="Arial" charset="0"/>
                <a:ea typeface="ＭＳ Ｐゴシック" charset="-128"/>
              </a:rPr>
              <a:t>sense </a:t>
            </a:r>
          </a:p>
        </p:txBody>
      </p:sp>
      <p:pic>
        <p:nvPicPr>
          <p:cNvPr id="25603" name="Picture 5" descr="An adult holding a childs legs on an airbed helping the child to sense movement of their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508500"/>
            <a:ext cx="3024187"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1476375" y="457200"/>
            <a:ext cx="5688013" cy="1371600"/>
          </a:xfrm>
        </p:spPr>
        <p:txBody>
          <a:bodyPr/>
          <a:lstStyle/>
          <a:p>
            <a:pPr eaLnBrk="1" hangingPunct="1"/>
            <a:r>
              <a:rPr lang="en-US" altLang="x-none" sz="4000" b="1">
                <a:latin typeface="Arial" charset="0"/>
                <a:ea typeface="ＭＳ Ｐゴシック" charset="-128"/>
              </a:rPr>
              <a:t>Proprioception is:</a:t>
            </a:r>
          </a:p>
        </p:txBody>
      </p:sp>
      <p:pic>
        <p:nvPicPr>
          <p:cNvPr id="26627" name="Picture 3" descr="A child and adult pushing on another person in between an airbed.  Making a' sandwich' of the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115888"/>
            <a:ext cx="17303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3"/>
          <p:cNvSpPr>
            <a:spLocks noGrp="1" noChangeArrowheads="1"/>
          </p:cNvSpPr>
          <p:nvPr>
            <p:ph type="body" idx="4294967295"/>
          </p:nvPr>
        </p:nvSpPr>
        <p:spPr>
          <a:xfrm>
            <a:off x="755650" y="2276475"/>
            <a:ext cx="7848600" cy="4105275"/>
          </a:xfrm>
        </p:spPr>
        <p:txBody>
          <a:bodyPr/>
          <a:lstStyle/>
          <a:p>
            <a:pPr eaLnBrk="1" hangingPunct="1"/>
            <a:r>
              <a:rPr lang="en-US" altLang="x-none" sz="2800">
                <a:latin typeface="Arial" charset="0"/>
                <a:ea typeface="ＭＳ Ｐゴシック" charset="-128"/>
              </a:rPr>
              <a:t>Developed by weight bearing or resistance play, such as crawling, climbing, push pull games</a:t>
            </a:r>
          </a:p>
          <a:p>
            <a:pPr eaLnBrk="1" hangingPunct="1"/>
            <a:r>
              <a:rPr lang="en-US" altLang="x-none" sz="2800">
                <a:latin typeface="Arial" charset="0"/>
                <a:ea typeface="ＭＳ Ｐゴシック" charset="-128"/>
              </a:rPr>
              <a:t>The firm pressure helps our brain to learn about our body and how to move it efficiently to get what we want and where we want, try waving your arm in the air and </a:t>
            </a:r>
            <a:r>
              <a:rPr lang="en-US" altLang="en-US" sz="2800">
                <a:latin typeface="Arial" charset="0"/>
                <a:ea typeface="ＭＳ Ｐゴシック" charset="-128"/>
              </a:rPr>
              <a:t>‘</a:t>
            </a:r>
            <a:r>
              <a:rPr lang="en-US" altLang="x-none" sz="2800">
                <a:latin typeface="Arial" charset="0"/>
                <a:ea typeface="ＭＳ Ｐゴシック" charset="-128"/>
              </a:rPr>
              <a:t>feeling</a:t>
            </a:r>
            <a:r>
              <a:rPr lang="en-US" altLang="en-US" sz="2800">
                <a:latin typeface="Arial" charset="0"/>
                <a:ea typeface="ＭＳ Ｐゴシック" charset="-128"/>
              </a:rPr>
              <a:t>’</a:t>
            </a:r>
            <a:r>
              <a:rPr lang="en-US" altLang="x-none" sz="2800">
                <a:latin typeface="Arial" charset="0"/>
                <a:ea typeface="ＭＳ Ｐゴシック" charset="-128"/>
              </a:rPr>
              <a:t> where it is. Then push down on it gently, the feeling of where it is, is clearer!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484438" y="457200"/>
            <a:ext cx="4464050" cy="1371600"/>
          </a:xfrm>
        </p:spPr>
        <p:txBody>
          <a:bodyPr>
            <a:normAutofit/>
          </a:bodyPr>
          <a:lstStyle/>
          <a:p>
            <a:pPr eaLnBrk="1" hangingPunct="1"/>
            <a:r>
              <a:rPr lang="en-US" altLang="x-none" sz="4000" dirty="0">
                <a:latin typeface="Arial" charset="0"/>
                <a:ea typeface="ＭＳ Ｐゴシック" charset="-128"/>
              </a:rPr>
              <a:t>Think of a</a:t>
            </a:r>
            <a:br>
              <a:rPr lang="en-US" altLang="x-none" sz="4000" dirty="0">
                <a:latin typeface="Arial" charset="0"/>
                <a:ea typeface="ＭＳ Ｐゴシック" charset="-128"/>
              </a:rPr>
            </a:br>
            <a:r>
              <a:rPr lang="en-US" altLang="x-none" sz="4000" dirty="0">
                <a:latin typeface="Arial" charset="0"/>
                <a:ea typeface="ＭＳ Ｐゴシック" charset="-128"/>
              </a:rPr>
              <a:t>baby – he:</a:t>
            </a:r>
          </a:p>
        </p:txBody>
      </p:sp>
      <p:pic>
        <p:nvPicPr>
          <p:cNvPr id="17413" name="Picture 6" descr="A child crawling on soft matting in a play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154780"/>
            <a:ext cx="2633662" cy="1976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7414" name="Picture 7" descr="A baby crawling on a hard 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937"/>
            <a:ext cx="2687637"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0483" name="Rectangle 3"/>
          <p:cNvSpPr>
            <a:spLocks noGrp="1" noChangeArrowheads="1"/>
          </p:cNvSpPr>
          <p:nvPr>
            <p:ph type="body" idx="4294967295"/>
          </p:nvPr>
        </p:nvSpPr>
        <p:spPr>
          <a:xfrm>
            <a:off x="323529" y="2276872"/>
            <a:ext cx="8664896" cy="4104878"/>
          </a:xfrm>
        </p:spPr>
        <p:txBody>
          <a:bodyPr>
            <a:normAutofit fontScale="92500" lnSpcReduction="10000"/>
          </a:bodyPr>
          <a:lstStyle/>
          <a:p>
            <a:pPr marL="0" indent="0" eaLnBrk="1" hangingPunct="1">
              <a:lnSpc>
                <a:spcPct val="120000"/>
              </a:lnSpc>
              <a:buFont typeface="Arial" charset="0"/>
              <a:buNone/>
            </a:pPr>
            <a:r>
              <a:rPr lang="en-US" altLang="x-none" sz="2400" dirty="0">
                <a:latin typeface="Arial" charset="0"/>
                <a:ea typeface="ＭＳ Ｐゴシック" charset="-128"/>
              </a:rPr>
              <a:t>Learns about his arms and how to move them with greater control </a:t>
            </a:r>
            <a:r>
              <a:rPr lang="en-US" altLang="x-none" sz="2400" dirty="0" smtClean="0">
                <a:latin typeface="Arial" charset="0"/>
                <a:ea typeface="ＭＳ Ｐゴシック" charset="-128"/>
              </a:rPr>
              <a:t>via:</a:t>
            </a:r>
          </a:p>
          <a:p>
            <a:pPr eaLnBrk="1" hangingPunct="1">
              <a:lnSpc>
                <a:spcPct val="120000"/>
              </a:lnSpc>
            </a:pPr>
            <a:r>
              <a:rPr lang="en-US" altLang="x-none" sz="2400" dirty="0" smtClean="0">
                <a:latin typeface="Arial" charset="0"/>
                <a:ea typeface="ＭＳ Ｐゴシック" charset="-128"/>
              </a:rPr>
              <a:t>First </a:t>
            </a:r>
            <a:r>
              <a:rPr lang="en-US" altLang="x-none" sz="2400" dirty="0">
                <a:latin typeface="Arial" charset="0"/>
                <a:ea typeface="ＭＳ Ｐゴシック" charset="-128"/>
              </a:rPr>
              <a:t>propping, or putting weight through the shoulder and arms and hands over and over again. His brain is learning how to use his muscles and arms to push up, he then learns how to crawl by repeatedly weight bearing through his arms and legs, teaching his brain how to move these bits in increasingly efficient ways to get to the position and place he wants to get to!  </a:t>
            </a:r>
            <a:endParaRPr lang="en-US" altLang="x-none" sz="2400" dirty="0" smtClean="0">
              <a:latin typeface="Arial" charset="0"/>
              <a:ea typeface="ＭＳ Ｐゴシック" charset="-128"/>
            </a:endParaRPr>
          </a:p>
          <a:p>
            <a:pPr eaLnBrk="1" hangingPunct="1">
              <a:lnSpc>
                <a:spcPct val="120000"/>
              </a:lnSpc>
            </a:pPr>
            <a:r>
              <a:rPr lang="en-US" altLang="x-none" sz="2400" dirty="0" smtClean="0">
                <a:latin typeface="Arial" charset="0"/>
                <a:ea typeface="ＭＳ Ｐゴシック" charset="-128"/>
              </a:rPr>
              <a:t>This </a:t>
            </a:r>
            <a:r>
              <a:rPr lang="en-US" altLang="x-none" sz="2400" b="1" dirty="0">
                <a:latin typeface="Arial" charset="0"/>
                <a:ea typeface="ＭＳ Ｐゴシック" charset="-128"/>
              </a:rPr>
              <a:t>weight bearing sends great messages to the brain </a:t>
            </a:r>
            <a:r>
              <a:rPr lang="en-US" altLang="x-none" sz="2400" dirty="0">
                <a:latin typeface="Arial" charset="0"/>
                <a:ea typeface="ＭＳ Ｐゴシック" charset="-128"/>
              </a:rPr>
              <a:t>about how to move better and better!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288" y="333375"/>
            <a:ext cx="8424862" cy="1727200"/>
          </a:xfrm>
        </p:spPr>
        <p:txBody>
          <a:bodyPr>
            <a:normAutofit fontScale="90000"/>
          </a:bodyPr>
          <a:lstStyle/>
          <a:p>
            <a:pPr eaLnBrk="1" hangingPunct="1"/>
            <a:r>
              <a:rPr lang="en-US" altLang="x-none" sz="2900">
                <a:latin typeface="Arial" charset="0"/>
                <a:ea typeface="ＭＳ Ｐゴシック" charset="-128"/>
              </a:rPr>
              <a:t/>
            </a:r>
            <a:br>
              <a:rPr lang="en-US" altLang="x-none" sz="2900">
                <a:latin typeface="Arial" charset="0"/>
                <a:ea typeface="ＭＳ Ｐゴシック" charset="-128"/>
              </a:rPr>
            </a:br>
            <a:r>
              <a:rPr lang="en-US" altLang="x-none" sz="3600" b="1">
                <a:latin typeface="Arial" charset="0"/>
                <a:ea typeface="ＭＳ Ｐゴシック" charset="-128"/>
              </a:rPr>
              <a:t/>
            </a:r>
            <a:br>
              <a:rPr lang="en-US" altLang="x-none" sz="3600" b="1">
                <a:latin typeface="Arial" charset="0"/>
                <a:ea typeface="ＭＳ Ｐゴシック" charset="-128"/>
              </a:rPr>
            </a:br>
            <a:r>
              <a:rPr lang="en-US" altLang="x-none" sz="3600" b="1">
                <a:latin typeface="Arial" charset="0"/>
                <a:ea typeface="ＭＳ Ｐゴシック" charset="-128"/>
              </a:rPr>
              <a:t>We can use this Proprioceptive sense to help the kids with vision impairment learn their body Image!</a:t>
            </a:r>
            <a:br>
              <a:rPr lang="en-US" altLang="x-none" sz="3600" b="1">
                <a:latin typeface="Arial" charset="0"/>
                <a:ea typeface="ＭＳ Ｐゴシック" charset="-128"/>
              </a:rPr>
            </a:br>
            <a:r>
              <a:rPr lang="en-US" altLang="x-none" sz="3600" b="1">
                <a:latin typeface="Arial" charset="0"/>
                <a:ea typeface="ＭＳ Ｐゴシック" charset="-128"/>
              </a:rPr>
              <a:t/>
            </a:r>
            <a:br>
              <a:rPr lang="en-US" altLang="x-none" sz="3600" b="1">
                <a:latin typeface="Arial" charset="0"/>
                <a:ea typeface="ＭＳ Ｐゴシック" charset="-128"/>
              </a:rPr>
            </a:br>
            <a:endParaRPr lang="en-US" altLang="x-none" sz="3600" b="1">
              <a:latin typeface="Arial" charset="0"/>
              <a:ea typeface="ＭＳ Ｐゴシック" charset="-128"/>
            </a:endParaRPr>
          </a:p>
        </p:txBody>
      </p:sp>
      <p:sp>
        <p:nvSpPr>
          <p:cNvPr id="28674" name="Rectangle 3"/>
          <p:cNvSpPr>
            <a:spLocks noGrp="1" noChangeArrowheads="1"/>
          </p:cNvSpPr>
          <p:nvPr>
            <p:ph type="body" idx="4294967295"/>
          </p:nvPr>
        </p:nvSpPr>
        <p:spPr>
          <a:xfrm>
            <a:off x="468313" y="2276475"/>
            <a:ext cx="8229600" cy="2089150"/>
          </a:xfrm>
        </p:spPr>
        <p:txBody>
          <a:bodyPr/>
          <a:lstStyle/>
          <a:p>
            <a:pPr marL="0" indent="0" algn="ctr" eaLnBrk="1" hangingPunct="1">
              <a:buFont typeface="Wingdings" charset="2"/>
              <a:buNone/>
            </a:pPr>
            <a:r>
              <a:rPr lang="en-US" altLang="x-none" sz="2800">
                <a:latin typeface="Arial" charset="0"/>
                <a:ea typeface="ＭＳ Ｐゴシック" charset="-128"/>
              </a:rPr>
              <a:t>They can learn about how their body moves, even when they can</a:t>
            </a:r>
            <a:r>
              <a:rPr lang="en-US" altLang="en-US" sz="2800">
                <a:latin typeface="Arial" charset="0"/>
                <a:ea typeface="ＭＳ Ｐゴシック" charset="-128"/>
              </a:rPr>
              <a:t>’</a:t>
            </a:r>
            <a:r>
              <a:rPr lang="en-US" altLang="x-none" sz="2800">
                <a:latin typeface="Arial" charset="0"/>
                <a:ea typeface="ＭＳ Ｐゴシック" charset="-128"/>
              </a:rPr>
              <a:t>t move much themselves - by this firm sense of pressure:</a:t>
            </a:r>
          </a:p>
        </p:txBody>
      </p:sp>
      <p:pic>
        <p:nvPicPr>
          <p:cNvPr id="28675" name="Picture 4" descr="An O&amp;M instructor holding a childs legs on an airbed, helping the child to sense 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05064"/>
            <a:ext cx="35274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1"/>
          <p:cNvSpPr txBox="1">
            <a:spLocks noChangeArrowheads="1"/>
          </p:cNvSpPr>
          <p:nvPr/>
        </p:nvSpPr>
        <p:spPr bwMode="auto">
          <a:xfrm>
            <a:off x="5796136" y="5085184"/>
            <a:ext cx="2592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x-none" sz="1600" dirty="0"/>
              <a:t>NB: always check with the team involved with the student before commencing any motor programming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95288" y="457200"/>
            <a:ext cx="8353425" cy="955675"/>
          </a:xfrm>
        </p:spPr>
        <p:txBody>
          <a:bodyPr rtlCol="0">
            <a:normAutofit fontScale="90000"/>
          </a:bodyPr>
          <a:lstStyle/>
          <a:p>
            <a:pPr eaLnBrk="1" fontAlgn="auto" hangingPunct="1">
              <a:spcAft>
                <a:spcPts val="0"/>
              </a:spcAft>
              <a:defRPr/>
            </a:pPr>
            <a:r>
              <a:rPr lang="en-US" b="1" dirty="0" smtClean="0">
                <a:latin typeface="Arial" charset="0"/>
                <a:ea typeface="+mj-ea"/>
                <a:cs typeface="+mj-cs"/>
              </a:rPr>
              <a:t>More Proprioception Play Ideas</a:t>
            </a:r>
          </a:p>
        </p:txBody>
      </p:sp>
      <p:sp>
        <p:nvSpPr>
          <p:cNvPr id="29698" name="Rectangle 3"/>
          <p:cNvSpPr>
            <a:spLocks noGrp="1" noChangeArrowheads="1"/>
          </p:cNvSpPr>
          <p:nvPr>
            <p:ph type="body" idx="4294967295"/>
          </p:nvPr>
        </p:nvSpPr>
        <p:spPr>
          <a:xfrm>
            <a:off x="611188" y="1341438"/>
            <a:ext cx="8532812" cy="5256212"/>
          </a:xfrm>
        </p:spPr>
        <p:txBody>
          <a:bodyPr/>
          <a:lstStyle/>
          <a:p>
            <a:pPr eaLnBrk="1" hangingPunct="1"/>
            <a:r>
              <a:rPr lang="en-US" altLang="x-none">
                <a:latin typeface="Arial" charset="0"/>
                <a:ea typeface="ＭＳ Ｐゴシック" charset="-128"/>
              </a:rPr>
              <a:t>Pushing yourself on an office chair</a:t>
            </a:r>
          </a:p>
          <a:p>
            <a:pPr eaLnBrk="1" hangingPunct="1"/>
            <a:r>
              <a:rPr lang="en-US" altLang="x-none">
                <a:latin typeface="Arial" charset="0"/>
                <a:ea typeface="ＭＳ Ｐゴシック" charset="-128"/>
              </a:rPr>
              <a:t>Playing in a tunnel or blanket wrapping</a:t>
            </a:r>
          </a:p>
          <a:p>
            <a:pPr eaLnBrk="1" hangingPunct="1"/>
            <a:r>
              <a:rPr lang="en-US" altLang="x-none">
                <a:latin typeface="Arial" charset="0"/>
                <a:ea typeface="ＭＳ Ｐゴシック" charset="-128"/>
              </a:rPr>
              <a:t>Playing push n shove game</a:t>
            </a:r>
          </a:p>
          <a:p>
            <a:pPr eaLnBrk="1" hangingPunct="1"/>
            <a:r>
              <a:rPr lang="en-US" altLang="x-none">
                <a:latin typeface="Arial" charset="0"/>
                <a:ea typeface="ＭＳ Ｐゴシック" charset="-128"/>
              </a:rPr>
              <a:t>Playing animals in a zoo</a:t>
            </a:r>
          </a:p>
          <a:p>
            <a:pPr eaLnBrk="1" hangingPunct="1"/>
            <a:r>
              <a:rPr lang="en-US" altLang="x-none">
                <a:latin typeface="Arial" charset="0"/>
                <a:ea typeface="ＭＳ Ｐゴシック" charset="-128"/>
              </a:rPr>
              <a:t>Doing tasks at home</a:t>
            </a:r>
          </a:p>
          <a:p>
            <a:pPr eaLnBrk="1" hangingPunct="1">
              <a:buFont typeface="Wingdings" charset="2"/>
              <a:buNone/>
            </a:pPr>
            <a:endParaRPr lang="en-US" altLang="x-none">
              <a:latin typeface="Arial" charset="0"/>
              <a:ea typeface="ＭＳ Ｐゴシック" charset="-128"/>
            </a:endParaRPr>
          </a:p>
        </p:txBody>
      </p:sp>
      <p:pic>
        <p:nvPicPr>
          <p:cNvPr id="19460" name="Picture 5" descr="A child in a classroom with their body across an chair with wheels, pushing the chair with their legs and 'chasing' their teacher"/>
          <p:cNvPicPr>
            <a:picLocks noChangeAspect="1" noChangeArrowheads="1"/>
          </p:cNvPicPr>
          <p:nvPr/>
        </p:nvPicPr>
        <p:blipFill>
          <a:blip r:embed="rId2">
            <a:extLst>
              <a:ext uri="{28A0092B-C50C-407E-A947-70E740481C1C}">
                <a14:useLocalDpi xmlns:a14="http://schemas.microsoft.com/office/drawing/2010/main" val="0"/>
              </a:ext>
            </a:extLst>
          </a:blip>
          <a:srcRect r="7240" b="5179"/>
          <a:stretch>
            <a:fillRect/>
          </a:stretch>
        </p:blipFill>
        <p:spPr bwMode="auto">
          <a:xfrm>
            <a:off x="1403350" y="4292600"/>
            <a:ext cx="2959100"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9700" name="Picture 6" descr="Child with a spade cleaning up sand outside a build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363" y="2565400"/>
            <a:ext cx="27876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A young child climbing up a playground sl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292600"/>
            <a:ext cx="2687637"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468313" y="457200"/>
            <a:ext cx="8280400" cy="1371600"/>
          </a:xfrm>
        </p:spPr>
        <p:txBody>
          <a:bodyPr/>
          <a:lstStyle/>
          <a:p>
            <a:pPr eaLnBrk="1" hangingPunct="1"/>
            <a:r>
              <a:rPr lang="en-US" altLang="x-none" sz="4000" b="1">
                <a:latin typeface="Arial" charset="0"/>
                <a:ea typeface="ＭＳ Ｐゴシック" charset="-128"/>
              </a:rPr>
              <a:t>The sensory part also includes the VESTIBULAR sense</a:t>
            </a:r>
          </a:p>
        </p:txBody>
      </p:sp>
      <p:sp>
        <p:nvSpPr>
          <p:cNvPr id="23555" name="Rectangle 3"/>
          <p:cNvSpPr>
            <a:spLocks noGrp="1" noChangeArrowheads="1"/>
          </p:cNvSpPr>
          <p:nvPr>
            <p:ph type="body" idx="4294967295"/>
          </p:nvPr>
        </p:nvSpPr>
        <p:spPr>
          <a:xfrm>
            <a:off x="755650" y="1981200"/>
            <a:ext cx="7473950" cy="3886200"/>
          </a:xfrm>
        </p:spPr>
        <p:txBody>
          <a:bodyPr rtlCol="0">
            <a:normAutofit lnSpcReduction="10000"/>
          </a:bodyPr>
          <a:lstStyle/>
          <a:p>
            <a:pPr marL="0" indent="0" eaLnBrk="1" fontAlgn="auto" hangingPunct="1">
              <a:spcAft>
                <a:spcPts val="0"/>
              </a:spcAft>
              <a:buFont typeface="Wingdings" pitchFamily="2" charset="2"/>
              <a:buNone/>
              <a:defRPr/>
            </a:pPr>
            <a:r>
              <a:rPr lang="en-US" altLang="en-US" dirty="0" smtClean="0">
                <a:latin typeface="Arial"/>
                <a:ea typeface="+mn-ea"/>
                <a:cs typeface="Arial"/>
              </a:rPr>
              <a:t>This is the sensory input that kids get from:</a:t>
            </a:r>
          </a:p>
          <a:p>
            <a:pPr eaLnBrk="1" fontAlgn="auto" hangingPunct="1">
              <a:spcAft>
                <a:spcPts val="0"/>
              </a:spcAft>
              <a:buFont typeface="Arial"/>
              <a:buChar char="•"/>
              <a:defRPr/>
            </a:pPr>
            <a:r>
              <a:rPr lang="en-US" altLang="en-US" dirty="0" smtClean="0">
                <a:latin typeface="Arial"/>
                <a:ea typeface="+mn-ea"/>
                <a:cs typeface="Arial"/>
              </a:rPr>
              <a:t>Swinging</a:t>
            </a:r>
            <a:endParaRPr lang="en-US" altLang="en-US" dirty="0">
              <a:latin typeface="Arial"/>
              <a:ea typeface="+mn-ea"/>
              <a:cs typeface="Arial"/>
            </a:endParaRPr>
          </a:p>
          <a:p>
            <a:pPr eaLnBrk="1" fontAlgn="auto" hangingPunct="1">
              <a:spcAft>
                <a:spcPts val="0"/>
              </a:spcAft>
              <a:buFont typeface="Arial"/>
              <a:buChar char="•"/>
              <a:defRPr/>
            </a:pPr>
            <a:r>
              <a:rPr lang="en-US" altLang="en-US" dirty="0" smtClean="0">
                <a:latin typeface="Arial"/>
                <a:ea typeface="+mn-ea"/>
                <a:cs typeface="Arial"/>
              </a:rPr>
              <a:t>Rocking</a:t>
            </a:r>
            <a:endParaRPr lang="en-US" altLang="en-US" dirty="0">
              <a:latin typeface="Arial"/>
              <a:ea typeface="+mn-ea"/>
              <a:cs typeface="Arial"/>
            </a:endParaRPr>
          </a:p>
          <a:p>
            <a:pPr eaLnBrk="1" fontAlgn="auto" hangingPunct="1">
              <a:spcAft>
                <a:spcPts val="0"/>
              </a:spcAft>
              <a:buFont typeface="Arial"/>
              <a:buChar char="•"/>
              <a:defRPr/>
            </a:pPr>
            <a:r>
              <a:rPr lang="en-US" altLang="en-US" dirty="0" smtClean="0">
                <a:latin typeface="Arial"/>
                <a:ea typeface="+mn-ea"/>
                <a:cs typeface="Arial"/>
              </a:rPr>
              <a:t>Hanging upside down</a:t>
            </a:r>
          </a:p>
          <a:p>
            <a:pPr eaLnBrk="1" fontAlgn="auto" hangingPunct="1">
              <a:spcAft>
                <a:spcPts val="0"/>
              </a:spcAft>
              <a:buFont typeface="Arial"/>
              <a:buChar char="•"/>
              <a:defRPr/>
            </a:pPr>
            <a:r>
              <a:rPr lang="en-US" altLang="en-US" dirty="0" smtClean="0">
                <a:latin typeface="Arial"/>
                <a:ea typeface="+mn-ea"/>
                <a:cs typeface="Arial"/>
              </a:rPr>
              <a:t>Spinning and going </a:t>
            </a:r>
          </a:p>
          <a:p>
            <a:pPr marL="0" indent="0" eaLnBrk="1" fontAlgn="auto" hangingPunct="1">
              <a:spcAft>
                <a:spcPts val="0"/>
              </a:spcAft>
              <a:buFont typeface="Arial"/>
              <a:buNone/>
              <a:defRPr/>
            </a:pPr>
            <a:r>
              <a:rPr lang="en-US" altLang="en-US" dirty="0">
                <a:latin typeface="Arial"/>
                <a:ea typeface="+mn-ea"/>
                <a:cs typeface="Arial"/>
              </a:rPr>
              <a:t>	</a:t>
            </a:r>
            <a:r>
              <a:rPr lang="en-US" altLang="en-US" dirty="0" smtClean="0">
                <a:latin typeface="Arial"/>
                <a:ea typeface="+mn-ea"/>
                <a:cs typeface="Arial"/>
              </a:rPr>
              <a:t>round and round</a:t>
            </a:r>
          </a:p>
        </p:txBody>
      </p:sp>
      <p:pic>
        <p:nvPicPr>
          <p:cNvPr id="30723" name="Picture 4" descr="Two children on a rotating peice of playground equipment being watched by an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141663"/>
            <a:ext cx="3455988"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611560" y="457200"/>
            <a:ext cx="8173665" cy="1371600"/>
          </a:xfrm>
        </p:spPr>
        <p:txBody>
          <a:bodyPr/>
          <a:lstStyle/>
          <a:p>
            <a:pPr algn="l" eaLnBrk="1" hangingPunct="1"/>
            <a:r>
              <a:rPr lang="en-US" altLang="x-none" sz="4000" b="1" dirty="0">
                <a:latin typeface="Arial" charset="0"/>
                <a:ea typeface="ＭＳ Ｐゴシック" charset="-128"/>
              </a:rPr>
              <a:t>DOM is Moving with </a:t>
            </a:r>
            <a:br>
              <a:rPr lang="en-US" altLang="x-none" sz="4000" b="1" dirty="0">
                <a:latin typeface="Arial" charset="0"/>
                <a:ea typeface="ＭＳ Ｐゴシック" charset="-128"/>
              </a:rPr>
            </a:br>
            <a:r>
              <a:rPr lang="en-US" altLang="x-none" sz="4000" b="1" dirty="0">
                <a:latin typeface="Arial" charset="0"/>
                <a:ea typeface="ＭＳ Ｐゴシック" charset="-128"/>
              </a:rPr>
              <a:t>Confidence &amp; Purpose</a:t>
            </a:r>
          </a:p>
        </p:txBody>
      </p:sp>
      <p:pic>
        <p:nvPicPr>
          <p:cNvPr id="4101" name="Picture 4" descr="Child walking on a balancing trampoline at a play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88913"/>
            <a:ext cx="1349375"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099" name="Rectangle 3"/>
          <p:cNvSpPr>
            <a:spLocks noGrp="1" noChangeArrowheads="1"/>
          </p:cNvSpPr>
          <p:nvPr>
            <p:ph type="body" idx="4294967295"/>
          </p:nvPr>
        </p:nvSpPr>
        <p:spPr>
          <a:xfrm>
            <a:off x="683568" y="1989138"/>
            <a:ext cx="7651600" cy="3830934"/>
          </a:xfrm>
        </p:spPr>
        <p:txBody>
          <a:bodyPr rtlCol="0">
            <a:normAutofit/>
          </a:bodyPr>
          <a:lstStyle/>
          <a:p>
            <a:pPr eaLnBrk="1" fontAlgn="auto" hangingPunct="1">
              <a:lnSpc>
                <a:spcPct val="80000"/>
              </a:lnSpc>
              <a:spcAft>
                <a:spcPts val="0"/>
              </a:spcAft>
              <a:defRPr/>
            </a:pPr>
            <a:r>
              <a:rPr lang="en-US" altLang="en-US" sz="2800" dirty="0" smtClean="0">
                <a:ea typeface="+mn-ea"/>
                <a:cs typeface="+mn-cs"/>
              </a:rPr>
              <a:t>Students with vision impairment have less motivation to move, in a scary world and therefore are at risk of problems with moving well later on</a:t>
            </a:r>
          </a:p>
          <a:p>
            <a:pPr eaLnBrk="1" fontAlgn="auto" hangingPunct="1">
              <a:lnSpc>
                <a:spcPct val="80000"/>
              </a:lnSpc>
              <a:spcAft>
                <a:spcPts val="0"/>
              </a:spcAft>
              <a:defRPr/>
            </a:pPr>
            <a:r>
              <a:rPr lang="en-US" altLang="en-US" sz="2800" dirty="0" smtClean="0">
                <a:ea typeface="+mn-ea"/>
                <a:cs typeface="+mn-cs"/>
              </a:rPr>
              <a:t>Good posture and gait later on is dependent on loads of early movement</a:t>
            </a:r>
          </a:p>
          <a:p>
            <a:pPr eaLnBrk="1" fontAlgn="auto" hangingPunct="1">
              <a:lnSpc>
                <a:spcPct val="80000"/>
              </a:lnSpc>
              <a:spcAft>
                <a:spcPts val="0"/>
              </a:spcAft>
              <a:defRPr/>
            </a:pPr>
            <a:r>
              <a:rPr lang="en-US" altLang="en-US" sz="2800" dirty="0" smtClean="0">
                <a:ea typeface="+mn-ea"/>
                <a:cs typeface="+mn-cs"/>
              </a:rPr>
              <a:t>Encouraging the child with vision impairment to want to move and play, </a:t>
            </a:r>
            <a:r>
              <a:rPr lang="en-US" altLang="en-US" sz="2800" dirty="0" smtClean="0">
                <a:latin typeface="Arial Black" pitchFamily="34" charset="0"/>
                <a:ea typeface="+mn-ea"/>
                <a:cs typeface="+mn-cs"/>
              </a:rPr>
              <a:t>actively,</a:t>
            </a:r>
            <a:r>
              <a:rPr lang="en-US" altLang="en-US" sz="2800" dirty="0" smtClean="0">
                <a:ea typeface="+mn-ea"/>
                <a:cs typeface="+mn-cs"/>
              </a:rPr>
              <a:t> is extremely important!  </a:t>
            </a:r>
          </a:p>
          <a:p>
            <a:pPr marL="0" indent="0" eaLnBrk="1" fontAlgn="auto" hangingPunct="1">
              <a:lnSpc>
                <a:spcPct val="80000"/>
              </a:lnSpc>
              <a:spcAft>
                <a:spcPts val="0"/>
              </a:spcAft>
              <a:buFont typeface="Wingdings" pitchFamily="2" charset="2"/>
              <a:buNone/>
              <a:defRPr/>
            </a:pPr>
            <a:endParaRPr lang="en-US" altLang="en-US" sz="2800" dirty="0" smtClean="0">
              <a:ea typeface="+mn-ea"/>
              <a:cs typeface="+mn-cs"/>
            </a:endParaRPr>
          </a:p>
        </p:txBody>
      </p:sp>
      <p:pic>
        <p:nvPicPr>
          <p:cNvPr id="4102" name="Picture 5" descr="Child on playground stepping from one shaped platform to an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953554"/>
            <a:ext cx="1303337" cy="1901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4339" name="Picture 4" descr="Child and O &amp; M instructor crawling on an airb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957" y="4927699"/>
            <a:ext cx="161926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468313" y="333375"/>
            <a:ext cx="8351837" cy="882650"/>
          </a:xfrm>
        </p:spPr>
        <p:txBody>
          <a:bodyPr/>
          <a:lstStyle/>
          <a:p>
            <a:pPr eaLnBrk="1" hangingPunct="1"/>
            <a:r>
              <a:rPr lang="en-US" altLang="x-none" sz="4000" b="1">
                <a:latin typeface="Arial" charset="0"/>
                <a:ea typeface="ＭＳ Ｐゴシック" charset="-128"/>
              </a:rPr>
              <a:t>The vestibular sense helps to:</a:t>
            </a:r>
          </a:p>
        </p:txBody>
      </p:sp>
      <p:sp>
        <p:nvSpPr>
          <p:cNvPr id="24579" name="Rectangle 3"/>
          <p:cNvSpPr>
            <a:spLocks noGrp="1" noChangeArrowheads="1"/>
          </p:cNvSpPr>
          <p:nvPr>
            <p:ph type="body" idx="4294967295"/>
          </p:nvPr>
        </p:nvSpPr>
        <p:spPr>
          <a:xfrm>
            <a:off x="468313" y="1628775"/>
            <a:ext cx="7761287" cy="4752975"/>
          </a:xfrm>
        </p:spPr>
        <p:txBody>
          <a:bodyPr rtlCol="0">
            <a:normAutofit fontScale="62500" lnSpcReduction="20000"/>
          </a:bodyPr>
          <a:lstStyle/>
          <a:p>
            <a:pPr eaLnBrk="1" fontAlgn="auto" hangingPunct="1">
              <a:lnSpc>
                <a:spcPct val="110000"/>
              </a:lnSpc>
              <a:spcAft>
                <a:spcPts val="0"/>
              </a:spcAft>
              <a:buFont typeface="Arial"/>
              <a:buChar char="•"/>
              <a:defRPr/>
            </a:pPr>
            <a:r>
              <a:rPr lang="en-US" altLang="en-US" sz="3400" dirty="0" smtClean="0">
                <a:latin typeface="Arial"/>
                <a:ea typeface="+mn-ea"/>
                <a:cs typeface="Arial"/>
              </a:rPr>
              <a:t>Develop motor skills and control-including reflex integration</a:t>
            </a:r>
          </a:p>
          <a:p>
            <a:pPr eaLnBrk="1" fontAlgn="auto" hangingPunct="1">
              <a:lnSpc>
                <a:spcPct val="110000"/>
              </a:lnSpc>
              <a:spcAft>
                <a:spcPts val="0"/>
              </a:spcAft>
              <a:buFont typeface="Arial"/>
              <a:buChar char="•"/>
              <a:defRPr/>
            </a:pPr>
            <a:r>
              <a:rPr lang="en-US" altLang="en-US" sz="3400" dirty="0" smtClean="0">
                <a:latin typeface="Arial"/>
                <a:ea typeface="+mn-ea"/>
                <a:cs typeface="Arial"/>
              </a:rPr>
              <a:t>Develop balance</a:t>
            </a:r>
          </a:p>
          <a:p>
            <a:pPr eaLnBrk="1" fontAlgn="auto" hangingPunct="1">
              <a:lnSpc>
                <a:spcPct val="110000"/>
              </a:lnSpc>
              <a:spcAft>
                <a:spcPts val="0"/>
              </a:spcAft>
              <a:buFont typeface="Arial"/>
              <a:buChar char="•"/>
              <a:defRPr/>
            </a:pPr>
            <a:r>
              <a:rPr lang="en-US" altLang="en-US" sz="3400" dirty="0" smtClean="0">
                <a:latin typeface="Arial"/>
                <a:ea typeface="+mn-ea"/>
                <a:cs typeface="Arial"/>
              </a:rPr>
              <a:t>Increase arousal and attention / focus</a:t>
            </a:r>
          </a:p>
          <a:p>
            <a:pPr eaLnBrk="1" fontAlgn="auto" hangingPunct="1">
              <a:lnSpc>
                <a:spcPct val="110000"/>
              </a:lnSpc>
              <a:spcAft>
                <a:spcPts val="0"/>
              </a:spcAft>
              <a:buFont typeface="Arial"/>
              <a:buChar char="•"/>
              <a:defRPr/>
            </a:pPr>
            <a:r>
              <a:rPr lang="en-US" altLang="en-US" sz="3400" dirty="0" smtClean="0">
                <a:latin typeface="Arial"/>
                <a:ea typeface="+mn-ea"/>
                <a:cs typeface="Arial"/>
              </a:rPr>
              <a:t>Promote exploring of the environment</a:t>
            </a:r>
          </a:p>
          <a:p>
            <a:pPr eaLnBrk="1" fontAlgn="auto" hangingPunct="1">
              <a:lnSpc>
                <a:spcPct val="110000"/>
              </a:lnSpc>
              <a:spcAft>
                <a:spcPts val="0"/>
              </a:spcAft>
              <a:buFont typeface="Arial"/>
              <a:buChar char="•"/>
              <a:defRPr/>
            </a:pPr>
            <a:r>
              <a:rPr lang="en-US" altLang="en-US" sz="3400" dirty="0" smtClean="0">
                <a:latin typeface="Arial"/>
                <a:ea typeface="+mn-ea"/>
                <a:cs typeface="Arial"/>
              </a:rPr>
              <a:t>Control head &amp; eye movements</a:t>
            </a:r>
          </a:p>
          <a:p>
            <a:pPr eaLnBrk="1" fontAlgn="auto" hangingPunct="1">
              <a:lnSpc>
                <a:spcPct val="110000"/>
              </a:lnSpc>
              <a:spcAft>
                <a:spcPts val="0"/>
              </a:spcAft>
              <a:buFont typeface="Arial"/>
              <a:buChar char="•"/>
              <a:defRPr/>
            </a:pPr>
            <a:r>
              <a:rPr lang="en-US" altLang="en-US" sz="3400" dirty="0" smtClean="0">
                <a:latin typeface="Arial"/>
                <a:ea typeface="+mn-ea"/>
                <a:cs typeface="Arial"/>
              </a:rPr>
              <a:t>Develop use of vision (fixation, movement)</a:t>
            </a:r>
          </a:p>
          <a:p>
            <a:pPr eaLnBrk="1" fontAlgn="auto" hangingPunct="1">
              <a:lnSpc>
                <a:spcPct val="110000"/>
              </a:lnSpc>
              <a:spcAft>
                <a:spcPts val="0"/>
              </a:spcAft>
              <a:buFont typeface="Arial"/>
              <a:buChar char="•"/>
              <a:defRPr/>
            </a:pPr>
            <a:r>
              <a:rPr lang="en-US" altLang="en-US" sz="3400" dirty="0" smtClean="0">
                <a:latin typeface="Arial"/>
                <a:ea typeface="+mn-ea"/>
                <a:cs typeface="Arial"/>
              </a:rPr>
              <a:t>Define the ability to turn</a:t>
            </a:r>
          </a:p>
          <a:p>
            <a:pPr eaLnBrk="1" fontAlgn="auto" hangingPunct="1">
              <a:lnSpc>
                <a:spcPct val="110000"/>
              </a:lnSpc>
              <a:spcAft>
                <a:spcPts val="0"/>
              </a:spcAft>
              <a:buFont typeface="Arial"/>
              <a:buChar char="•"/>
              <a:defRPr/>
            </a:pPr>
            <a:r>
              <a:rPr lang="en-US" altLang="en-US" sz="3400" dirty="0" smtClean="0">
                <a:latin typeface="Arial"/>
                <a:ea typeface="+mn-ea"/>
                <a:cs typeface="Arial"/>
              </a:rPr>
              <a:t>Promote language &amp; emotional development</a:t>
            </a:r>
          </a:p>
          <a:p>
            <a:pPr eaLnBrk="1" fontAlgn="auto" hangingPunct="1">
              <a:lnSpc>
                <a:spcPct val="110000"/>
              </a:lnSpc>
              <a:spcAft>
                <a:spcPts val="0"/>
              </a:spcAft>
              <a:buFont typeface="Arial"/>
              <a:buChar char="•"/>
              <a:defRPr/>
            </a:pPr>
            <a:r>
              <a:rPr lang="en-US" altLang="en-US" sz="3400" dirty="0" smtClean="0">
                <a:latin typeface="Arial"/>
                <a:ea typeface="+mn-ea"/>
                <a:cs typeface="Arial"/>
              </a:rPr>
              <a:t>Increase spatial awareness</a:t>
            </a:r>
          </a:p>
          <a:p>
            <a:pPr eaLnBrk="1" fontAlgn="auto" hangingPunct="1">
              <a:lnSpc>
                <a:spcPct val="110000"/>
              </a:lnSpc>
              <a:spcAft>
                <a:spcPts val="0"/>
              </a:spcAft>
              <a:buFont typeface="Arial"/>
              <a:buChar char="•"/>
              <a:defRPr/>
            </a:pPr>
            <a:r>
              <a:rPr lang="en-US" altLang="en-US" sz="3400" dirty="0" smtClean="0">
                <a:latin typeface="Arial"/>
                <a:ea typeface="+mn-ea"/>
                <a:cs typeface="Arial"/>
              </a:rPr>
              <a:t>Increase attention to a task (</a:t>
            </a:r>
            <a:r>
              <a:rPr lang="en-US" altLang="en-US" sz="3400" dirty="0" err="1" smtClean="0">
                <a:latin typeface="Arial"/>
                <a:ea typeface="+mn-ea"/>
                <a:cs typeface="Arial"/>
              </a:rPr>
              <a:t>ie</a:t>
            </a:r>
            <a:r>
              <a:rPr lang="en-US" altLang="en-US" sz="3400" dirty="0" smtClean="0">
                <a:latin typeface="Arial"/>
                <a:ea typeface="+mn-ea"/>
                <a:cs typeface="Arial"/>
              </a:rPr>
              <a:t> stimulates, calms &amp; sets brain up for attention)</a:t>
            </a:r>
          </a:p>
          <a:p>
            <a:pPr eaLnBrk="1" fontAlgn="auto" hangingPunct="1">
              <a:lnSpc>
                <a:spcPct val="110000"/>
              </a:lnSpc>
              <a:spcAft>
                <a:spcPts val="0"/>
              </a:spcAft>
              <a:buFont typeface="Arial"/>
              <a:buChar char="•"/>
              <a:defRPr/>
            </a:pPr>
            <a:r>
              <a:rPr lang="en-US" altLang="en-US" sz="3400" dirty="0" smtClean="0">
                <a:latin typeface="Arial"/>
                <a:ea typeface="+mn-ea"/>
                <a:cs typeface="Arial"/>
              </a:rPr>
              <a:t>And MORE!!!!</a:t>
            </a:r>
          </a:p>
          <a:p>
            <a:pPr marL="0" indent="0" eaLnBrk="1" fontAlgn="auto" hangingPunct="1">
              <a:lnSpc>
                <a:spcPct val="80000"/>
              </a:lnSpc>
              <a:spcAft>
                <a:spcPts val="0"/>
              </a:spcAft>
              <a:buFont typeface="Wingdings" pitchFamily="2" charset="2"/>
              <a:buNone/>
              <a:defRPr/>
            </a:pPr>
            <a:endParaRPr lang="en-US" altLang="en-US" sz="2900" b="1" dirty="0" smtClean="0">
              <a:solidFill>
                <a:srgbClr val="000000"/>
              </a:solidFill>
              <a:ea typeface="+mn-ea"/>
              <a:cs typeface="+mn-cs"/>
            </a:endParaRPr>
          </a:p>
          <a:p>
            <a:pPr eaLnBrk="1" fontAlgn="auto" hangingPunct="1">
              <a:lnSpc>
                <a:spcPct val="80000"/>
              </a:lnSpc>
              <a:spcAft>
                <a:spcPts val="0"/>
              </a:spcAft>
              <a:buFont typeface="Wingdings" pitchFamily="2" charset="2"/>
              <a:buNone/>
              <a:defRPr/>
            </a:pPr>
            <a:r>
              <a:rPr lang="en-US" altLang="en-US" sz="2900" dirty="0" smtClean="0">
                <a:solidFill>
                  <a:srgbClr val="000000"/>
                </a:solidFill>
                <a:ea typeface="+mn-ea"/>
                <a:cs typeface="+mn-cs"/>
              </a:rPr>
              <a:t>(Sources include: </a:t>
            </a:r>
            <a:r>
              <a:rPr lang="en-US" altLang="en-US" sz="2900" dirty="0" err="1" smtClean="0">
                <a:solidFill>
                  <a:srgbClr val="000000"/>
                </a:solidFill>
                <a:ea typeface="+mn-ea"/>
                <a:cs typeface="+mn-cs"/>
              </a:rPr>
              <a:t>Schiffman</a:t>
            </a:r>
            <a:r>
              <a:rPr lang="en-US" altLang="en-US" sz="2900" dirty="0" smtClean="0">
                <a:solidFill>
                  <a:srgbClr val="000000"/>
                </a:solidFill>
                <a:ea typeface="+mn-ea"/>
                <a:cs typeface="+mn-cs"/>
              </a:rPr>
              <a:t>, 1982;  Daly &amp; Moore, 1997)</a:t>
            </a:r>
          </a:p>
        </p:txBody>
      </p:sp>
      <p:pic>
        <p:nvPicPr>
          <p:cNvPr id="21508" name="Picture 4" descr="Two children on swings in a playground"/>
          <p:cNvPicPr>
            <a:picLocks noChangeAspect="1" noChangeArrowheads="1"/>
          </p:cNvPicPr>
          <p:nvPr/>
        </p:nvPicPr>
        <p:blipFill>
          <a:blip r:embed="rId2">
            <a:extLst>
              <a:ext uri="{28A0092B-C50C-407E-A947-70E740481C1C}">
                <a14:useLocalDpi xmlns:a14="http://schemas.microsoft.com/office/drawing/2010/main" val="0"/>
              </a:ext>
            </a:extLst>
          </a:blip>
          <a:srcRect t="5400" r="35698" b="13713"/>
          <a:stretch>
            <a:fillRect/>
          </a:stretch>
        </p:blipFill>
        <p:spPr bwMode="auto">
          <a:xfrm>
            <a:off x="6300788" y="2205038"/>
            <a:ext cx="2592387" cy="244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tLang="x-none" sz="4000" b="1">
                <a:latin typeface="Arial" charset="0"/>
                <a:ea typeface="ＭＳ Ｐゴシック" charset="-128"/>
              </a:rPr>
              <a:t>Vestibular Play Ideas</a:t>
            </a:r>
            <a:endParaRPr lang="en-US" altLang="x-none" sz="4000">
              <a:latin typeface="Arial" charset="0"/>
              <a:ea typeface="ＭＳ Ｐゴシック" charset="-128"/>
            </a:endParaRPr>
          </a:p>
        </p:txBody>
      </p:sp>
      <p:sp>
        <p:nvSpPr>
          <p:cNvPr id="25603" name="Rectangle 3"/>
          <p:cNvSpPr>
            <a:spLocks noGrp="1" noChangeArrowheads="1"/>
          </p:cNvSpPr>
          <p:nvPr>
            <p:ph idx="1"/>
          </p:nvPr>
        </p:nvSpPr>
        <p:spPr>
          <a:xfrm>
            <a:off x="611188" y="1628775"/>
            <a:ext cx="8013700" cy="4321175"/>
          </a:xfrm>
        </p:spPr>
        <p:txBody>
          <a:bodyPr rtlCol="0">
            <a:normAutofit/>
          </a:bodyPr>
          <a:lstStyle/>
          <a:p>
            <a:pPr eaLnBrk="1" fontAlgn="auto" hangingPunct="1">
              <a:lnSpc>
                <a:spcPct val="90000"/>
              </a:lnSpc>
              <a:spcAft>
                <a:spcPts val="0"/>
              </a:spcAft>
              <a:buClr>
                <a:schemeClr val="tx1"/>
              </a:buClr>
              <a:buFont typeface="Arial"/>
              <a:buChar char="•"/>
              <a:defRPr/>
            </a:pPr>
            <a:r>
              <a:rPr lang="en-US" altLang="en-US" dirty="0" smtClean="0">
                <a:ea typeface="+mn-ea"/>
                <a:cs typeface="+mn-cs"/>
              </a:rPr>
              <a:t>Rolling down hills</a:t>
            </a:r>
          </a:p>
          <a:p>
            <a:pPr eaLnBrk="1" fontAlgn="auto" hangingPunct="1">
              <a:lnSpc>
                <a:spcPct val="90000"/>
              </a:lnSpc>
              <a:spcAft>
                <a:spcPts val="0"/>
              </a:spcAft>
              <a:buClr>
                <a:schemeClr val="tx1"/>
              </a:buClr>
              <a:buFont typeface="Arial"/>
              <a:buChar char="•"/>
              <a:defRPr/>
            </a:pPr>
            <a:r>
              <a:rPr lang="en-US" altLang="en-US" dirty="0" smtClean="0">
                <a:ea typeface="+mn-ea"/>
                <a:cs typeface="+mn-cs"/>
              </a:rPr>
              <a:t>Spinning on an office chair</a:t>
            </a:r>
          </a:p>
          <a:p>
            <a:pPr eaLnBrk="1" fontAlgn="auto" hangingPunct="1">
              <a:lnSpc>
                <a:spcPct val="90000"/>
              </a:lnSpc>
              <a:spcAft>
                <a:spcPts val="0"/>
              </a:spcAft>
              <a:buClr>
                <a:schemeClr val="tx1"/>
              </a:buClr>
              <a:buFont typeface="Arial"/>
              <a:buChar char="•"/>
              <a:defRPr/>
            </a:pPr>
            <a:r>
              <a:rPr lang="en-US" altLang="en-US" dirty="0" smtClean="0">
                <a:ea typeface="+mn-ea"/>
                <a:cs typeface="+mn-cs"/>
              </a:rPr>
              <a:t>Rough n tumble</a:t>
            </a:r>
          </a:p>
          <a:p>
            <a:pPr eaLnBrk="1" fontAlgn="auto" hangingPunct="1">
              <a:lnSpc>
                <a:spcPct val="90000"/>
              </a:lnSpc>
              <a:spcAft>
                <a:spcPts val="0"/>
              </a:spcAft>
              <a:buClr>
                <a:schemeClr val="tx1"/>
              </a:buClr>
              <a:buFont typeface="Arial"/>
              <a:buChar char="•"/>
              <a:defRPr/>
            </a:pPr>
            <a:r>
              <a:rPr lang="en-US" altLang="en-US" dirty="0" smtClean="0">
                <a:ea typeface="+mn-ea"/>
                <a:cs typeface="+mn-cs"/>
              </a:rPr>
              <a:t>Rocking and bouncing</a:t>
            </a:r>
          </a:p>
          <a:p>
            <a:pPr eaLnBrk="1" fontAlgn="auto" hangingPunct="1">
              <a:lnSpc>
                <a:spcPct val="90000"/>
              </a:lnSpc>
              <a:spcAft>
                <a:spcPts val="0"/>
              </a:spcAft>
              <a:buClr>
                <a:schemeClr val="tx1"/>
              </a:buClr>
              <a:buFont typeface="Arial"/>
              <a:buChar char="•"/>
              <a:defRPr/>
            </a:pPr>
            <a:r>
              <a:rPr lang="en-US" altLang="en-US" dirty="0" smtClean="0">
                <a:ea typeface="+mn-ea"/>
                <a:cs typeface="+mn-cs"/>
              </a:rPr>
              <a:t>Simon says</a:t>
            </a:r>
          </a:p>
          <a:p>
            <a:pPr eaLnBrk="1" fontAlgn="auto" hangingPunct="1">
              <a:lnSpc>
                <a:spcPct val="90000"/>
              </a:lnSpc>
              <a:spcAft>
                <a:spcPts val="0"/>
              </a:spcAft>
              <a:buClr>
                <a:schemeClr val="tx1"/>
              </a:buClr>
              <a:buFont typeface="Arial"/>
              <a:buChar char="•"/>
              <a:defRPr/>
            </a:pPr>
            <a:r>
              <a:rPr lang="en-US" altLang="en-US" b="1" dirty="0" smtClean="0">
                <a:ea typeface="+mn-ea"/>
                <a:cs typeface="+mn-cs"/>
              </a:rPr>
              <a:t>Anything that has the </a:t>
            </a:r>
          </a:p>
          <a:p>
            <a:pPr marL="0" indent="0" eaLnBrk="1" fontAlgn="auto" hangingPunct="1">
              <a:lnSpc>
                <a:spcPct val="90000"/>
              </a:lnSpc>
              <a:spcAft>
                <a:spcPts val="0"/>
              </a:spcAft>
              <a:buClr>
                <a:schemeClr val="tx1"/>
              </a:buClr>
              <a:buFont typeface="Wingdings" pitchFamily="2" charset="2"/>
              <a:buNone/>
              <a:defRPr/>
            </a:pPr>
            <a:r>
              <a:rPr lang="en-US" altLang="en-US" b="1" dirty="0" smtClean="0">
                <a:ea typeface="+mn-ea"/>
                <a:cs typeface="+mn-cs"/>
              </a:rPr>
              <a:t>   head position changing!</a:t>
            </a:r>
          </a:p>
        </p:txBody>
      </p:sp>
      <p:pic>
        <p:nvPicPr>
          <p:cNvPr id="32771" name="Picture 5" descr="Child and teacher aide in a classroom, bouncing on fitness b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412875"/>
            <a:ext cx="287655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Child spinning on a playground carous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149725"/>
            <a:ext cx="2879725" cy="215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755650" y="457200"/>
            <a:ext cx="7561263" cy="642938"/>
          </a:xfrm>
        </p:spPr>
        <p:txBody>
          <a:bodyPr/>
          <a:lstStyle/>
          <a:p>
            <a:pPr eaLnBrk="1" hangingPunct="1"/>
            <a:r>
              <a:rPr lang="en-US" altLang="x-none" sz="4000" b="1">
                <a:latin typeface="Arial" charset="0"/>
                <a:ea typeface="ＭＳ Ｐゴシック" charset="-128"/>
              </a:rPr>
              <a:t>Motor Play…we all need it!</a:t>
            </a:r>
          </a:p>
        </p:txBody>
      </p:sp>
      <p:pic>
        <p:nvPicPr>
          <p:cNvPr id="33795" name="Picture 4" descr="boy zooming down a water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125538"/>
            <a:ext cx="2378075"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A child jumping on a trampo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125538"/>
            <a:ext cx="2058987" cy="1690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3794" name="Rectangle 3"/>
          <p:cNvSpPr>
            <a:spLocks noGrp="1" noChangeArrowheads="1"/>
          </p:cNvSpPr>
          <p:nvPr>
            <p:ph type="body" idx="4294967295"/>
          </p:nvPr>
        </p:nvSpPr>
        <p:spPr>
          <a:xfrm>
            <a:off x="539750" y="3141663"/>
            <a:ext cx="8280400" cy="3167062"/>
          </a:xfrm>
        </p:spPr>
        <p:txBody>
          <a:bodyPr/>
          <a:lstStyle/>
          <a:p>
            <a:pPr eaLnBrk="1" hangingPunct="1"/>
            <a:r>
              <a:rPr lang="en-US" altLang="x-none">
                <a:latin typeface="Arial" charset="0"/>
                <a:ea typeface="ＭＳ Ｐゴシック" charset="-128"/>
              </a:rPr>
              <a:t>Kids love it and it</a:t>
            </a:r>
            <a:r>
              <a:rPr lang="en-US" altLang="en-US">
                <a:latin typeface="Arial" charset="0"/>
                <a:ea typeface="ＭＳ Ｐゴシック" charset="-128"/>
              </a:rPr>
              <a:t>’</a:t>
            </a:r>
            <a:r>
              <a:rPr lang="en-US" altLang="x-none">
                <a:latin typeface="Arial" charset="0"/>
                <a:ea typeface="ＭＳ Ｐゴシック" charset="-128"/>
              </a:rPr>
              <a:t>s important for ALL children - especially for those with sensory issues (especially vision impairment!)</a:t>
            </a:r>
          </a:p>
          <a:p>
            <a:pPr eaLnBrk="1" hangingPunct="1"/>
            <a:r>
              <a:rPr lang="en-US" altLang="x-none">
                <a:latin typeface="Arial" charset="0"/>
                <a:ea typeface="ＭＳ Ｐゴシック" charset="-128"/>
              </a:rPr>
              <a:t>Kids are RIGHT! Rough and tumble, running around and climbing are not just fun they are </a:t>
            </a:r>
            <a:r>
              <a:rPr lang="en-US" altLang="x-none" b="1">
                <a:latin typeface="Arial" charset="0"/>
                <a:ea typeface="ＭＳ Ｐゴシック" charset="-128"/>
              </a:rPr>
              <a:t>developmentally NEEDED!</a:t>
            </a:r>
          </a:p>
          <a:p>
            <a:pPr eaLnBrk="1" hangingPunct="1">
              <a:lnSpc>
                <a:spcPct val="90000"/>
              </a:lnSpc>
              <a:buFont typeface="Wingdings" charset="2"/>
              <a:buNone/>
            </a:pPr>
            <a:endParaRPr lang="en-US" altLang="x-none">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1258888" y="260350"/>
            <a:ext cx="7058025" cy="1371600"/>
          </a:xfrm>
        </p:spPr>
        <p:txBody>
          <a:bodyPr/>
          <a:lstStyle/>
          <a:p>
            <a:pPr eaLnBrk="1" hangingPunct="1"/>
            <a:r>
              <a:rPr lang="en-US" altLang="x-none" b="1">
                <a:latin typeface="Arial" charset="0"/>
                <a:ea typeface="ＭＳ Ｐゴシック" charset="-128"/>
              </a:rPr>
              <a:t>So  ENJOY</a:t>
            </a:r>
          </a:p>
        </p:txBody>
      </p:sp>
      <p:pic>
        <p:nvPicPr>
          <p:cNvPr id="24582" name="Picture 6" descr="Two children laying on top of their dad on the floor playing. rough n tum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369" y="1270000"/>
            <a:ext cx="2469092" cy="18518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4818" name="Picture 4" descr="Two children and their dad laying on their fronts spinning on a playground carousel"/>
          <p:cNvPicPr>
            <a:picLocks noChangeAspect="1" noChangeArrowheads="1"/>
          </p:cNvPicPr>
          <p:nvPr/>
        </p:nvPicPr>
        <p:blipFill>
          <a:blip r:embed="rId3">
            <a:extLst>
              <a:ext uri="{28A0092B-C50C-407E-A947-70E740481C1C}">
                <a14:useLocalDpi xmlns:a14="http://schemas.microsoft.com/office/drawing/2010/main" val="0"/>
              </a:ext>
            </a:extLst>
          </a:blip>
          <a:srcRect b="4623"/>
          <a:stretch>
            <a:fillRect/>
          </a:stretch>
        </p:blipFill>
        <p:spPr bwMode="auto">
          <a:xfrm>
            <a:off x="5508104" y="1321594"/>
            <a:ext cx="3127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A child laying on their tummy on a swing"/>
          <p:cNvPicPr>
            <a:picLocks noChangeAspect="1" noChangeArrowheads="1"/>
          </p:cNvPicPr>
          <p:nvPr/>
        </p:nvPicPr>
        <p:blipFill>
          <a:blip r:embed="rId4">
            <a:extLst>
              <a:ext uri="{28A0092B-C50C-407E-A947-70E740481C1C}">
                <a14:useLocalDpi xmlns:a14="http://schemas.microsoft.com/office/drawing/2010/main" val="0"/>
              </a:ext>
            </a:extLst>
          </a:blip>
          <a:srcRect l="30196" t="4021" r="20819"/>
          <a:stretch>
            <a:fillRect/>
          </a:stretch>
        </p:blipFill>
        <p:spPr bwMode="auto">
          <a:xfrm>
            <a:off x="2578894" y="3282950"/>
            <a:ext cx="1249362" cy="183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4583" name="Picture 7" descr="A child climbing up the steps of a play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282950"/>
            <a:ext cx="2400300"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4824" name="Rectangle 1"/>
          <p:cNvSpPr>
            <a:spLocks noChangeArrowheads="1"/>
          </p:cNvSpPr>
          <p:nvPr/>
        </p:nvSpPr>
        <p:spPr bwMode="auto">
          <a:xfrm>
            <a:off x="1045369" y="5536282"/>
            <a:ext cx="748744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NZ" altLang="x-none" sz="2000" dirty="0">
                <a:solidFill>
                  <a:srgbClr val="000000"/>
                </a:solidFill>
                <a:latin typeface="Tahoma" charset="0"/>
              </a:rPr>
              <a:t>Check with your local Resource Teacher: Vision for more information</a:t>
            </a:r>
          </a:p>
        </p:txBody>
      </p:sp>
      <p:sp>
        <p:nvSpPr>
          <p:cNvPr id="34820" name="TextBox 1"/>
          <p:cNvSpPr txBox="1">
            <a:spLocks noChangeArrowheads="1"/>
          </p:cNvSpPr>
          <p:nvPr/>
        </p:nvSpPr>
        <p:spPr bwMode="auto">
          <a:xfrm>
            <a:off x="1045370" y="6308725"/>
            <a:ext cx="7055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NZ" altLang="x-none" sz="2000" dirty="0">
                <a:solidFill>
                  <a:srgbClr val="000000"/>
                </a:solidFill>
                <a:latin typeface="Tahoma" charset="0"/>
              </a:rPr>
              <a:t>Developed by Moving Forward Ltd and BLENNZ, 2014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0" y="457200"/>
            <a:ext cx="8229600" cy="1371600"/>
          </a:xfrm>
        </p:spPr>
        <p:txBody>
          <a:bodyPr/>
          <a:lstStyle/>
          <a:p>
            <a:pPr eaLnBrk="1" hangingPunct="1"/>
            <a:r>
              <a:rPr lang="en-US" altLang="x-none" b="1">
                <a:latin typeface="Arial" charset="0"/>
                <a:ea typeface="ＭＳ Ｐゴシック" charset="-128"/>
              </a:rPr>
              <a:t>Links</a:t>
            </a:r>
          </a:p>
        </p:txBody>
      </p:sp>
      <p:sp>
        <p:nvSpPr>
          <p:cNvPr id="28675" name="Rectangle 3"/>
          <p:cNvSpPr>
            <a:spLocks noGrp="1" noChangeArrowheads="1"/>
          </p:cNvSpPr>
          <p:nvPr>
            <p:ph type="body" idx="4294967295"/>
          </p:nvPr>
        </p:nvSpPr>
        <p:spPr>
          <a:xfrm>
            <a:off x="1042988" y="1981200"/>
            <a:ext cx="7186612" cy="2095500"/>
          </a:xfrm>
        </p:spPr>
        <p:txBody>
          <a:bodyPr rtlCol="0">
            <a:normAutofit/>
          </a:bodyPr>
          <a:lstStyle/>
          <a:p>
            <a:pPr eaLnBrk="1" fontAlgn="auto" hangingPunct="1">
              <a:spcAft>
                <a:spcPts val="0"/>
              </a:spcAft>
              <a:defRPr/>
            </a:pPr>
            <a:r>
              <a:rPr lang="en-US" altLang="en-US" dirty="0" smtClean="0">
                <a:ea typeface="+mn-ea"/>
                <a:cs typeface="+mn-cs"/>
                <a:hlinkClick r:id="rId2"/>
              </a:rPr>
              <a:t>Get Ready for School Website</a:t>
            </a:r>
            <a:endParaRPr lang="en-US" altLang="en-US" dirty="0" smtClean="0">
              <a:ea typeface="+mn-ea"/>
              <a:cs typeface="+mn-cs"/>
            </a:endParaRPr>
          </a:p>
          <a:p>
            <a:pPr eaLnBrk="1" fontAlgn="auto" hangingPunct="1">
              <a:spcAft>
                <a:spcPts val="0"/>
              </a:spcAft>
              <a:defRPr/>
            </a:pPr>
            <a:r>
              <a:rPr lang="en-US" altLang="en-US" dirty="0" smtClean="0">
                <a:ea typeface="+mn-ea"/>
                <a:cs typeface="+mn-cs"/>
                <a:hlinkClick r:id="rId3"/>
              </a:rPr>
              <a:t>Moving Smart Website</a:t>
            </a:r>
            <a:endParaRPr lang="en-US" altLang="en-US" dirty="0" smtClean="0">
              <a:ea typeface="+mn-ea"/>
              <a:cs typeface="+mn-cs"/>
            </a:endParaRPr>
          </a:p>
          <a:p>
            <a:pPr marL="0" indent="0" eaLnBrk="1" fontAlgn="auto" hangingPunct="1">
              <a:spcAft>
                <a:spcPts val="0"/>
              </a:spcAft>
              <a:buFont typeface="Wingdings" pitchFamily="2" charset="2"/>
              <a:buNone/>
              <a:defRPr/>
            </a:pPr>
            <a:endParaRPr lang="en-US" altLang="en-US" dirty="0" smtClean="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l" eaLnBrk="1" hangingPunct="1"/>
            <a:r>
              <a:rPr lang="en-US" altLang="x-none" b="1" dirty="0">
                <a:latin typeface="Arial" charset="0"/>
                <a:ea typeface="ＭＳ Ｐゴシック" charset="-128"/>
              </a:rPr>
              <a:t>Motor Play Ideas</a:t>
            </a:r>
            <a:endParaRPr lang="en-US" altLang="x-none" dirty="0">
              <a:ea typeface="ＭＳ Ｐゴシック" charset="-128"/>
            </a:endParaRPr>
          </a:p>
        </p:txBody>
      </p:sp>
      <p:pic>
        <p:nvPicPr>
          <p:cNvPr id="15363" name="Content Placeholder 4" descr="A yound g child playing on a spring rock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4231" b="4231"/>
          <a:stretch>
            <a:fillRect/>
          </a:stretch>
        </p:blipFill>
        <p:spPr>
          <a:xfrm>
            <a:off x="6948488" y="404813"/>
            <a:ext cx="2027237" cy="2625725"/>
          </a:xfrm>
          <a:noFill/>
        </p:spPr>
      </p:pic>
      <p:sp>
        <p:nvSpPr>
          <p:cNvPr id="3" name="Content Placeholder 2"/>
          <p:cNvSpPr>
            <a:spLocks noGrp="1"/>
          </p:cNvSpPr>
          <p:nvPr>
            <p:ph sz="half" idx="1"/>
          </p:nvPr>
        </p:nvSpPr>
        <p:spPr>
          <a:xfrm>
            <a:off x="457200" y="1547813"/>
            <a:ext cx="8291513" cy="4525963"/>
          </a:xfrm>
        </p:spPr>
        <p:txBody>
          <a:bodyPr>
            <a:normAutofit/>
          </a:bodyPr>
          <a:lstStyle/>
          <a:p>
            <a:pPr eaLnBrk="1" hangingPunct="1">
              <a:lnSpc>
                <a:spcPct val="80000"/>
              </a:lnSpc>
            </a:pPr>
            <a:r>
              <a:rPr lang="en-US" altLang="x-none" sz="2300" dirty="0">
                <a:latin typeface="Arial" charset="0"/>
                <a:ea typeface="ＭＳ Ｐゴシック" charset="-128"/>
              </a:rPr>
              <a:t>Rough and tumble, as much as possible, from </a:t>
            </a:r>
          </a:p>
          <a:p>
            <a:pPr eaLnBrk="1" hangingPunct="1">
              <a:lnSpc>
                <a:spcPct val="80000"/>
              </a:lnSpc>
              <a:buFont typeface="Arial" charset="0"/>
              <a:buNone/>
            </a:pPr>
            <a:r>
              <a:rPr lang="en-US" altLang="x-none" sz="2300" dirty="0">
                <a:latin typeface="Arial" charset="0"/>
                <a:ea typeface="ＭＳ Ｐゴシック" charset="-128"/>
              </a:rPr>
              <a:t>	as early on as possible</a:t>
            </a:r>
          </a:p>
          <a:p>
            <a:pPr eaLnBrk="1" hangingPunct="1">
              <a:lnSpc>
                <a:spcPct val="90000"/>
              </a:lnSpc>
            </a:pPr>
            <a:r>
              <a:rPr lang="en-US" altLang="x-none" sz="2300" dirty="0">
                <a:latin typeface="Arial" charset="0"/>
                <a:ea typeface="ＭＳ Ｐゴシック" charset="-128"/>
              </a:rPr>
              <a:t>Talk about the different movement and body </a:t>
            </a:r>
          </a:p>
          <a:p>
            <a:pPr eaLnBrk="1" hangingPunct="1">
              <a:lnSpc>
                <a:spcPct val="90000"/>
              </a:lnSpc>
              <a:buFont typeface="Arial" charset="0"/>
              <a:buNone/>
            </a:pPr>
            <a:r>
              <a:rPr lang="en-US" altLang="x-none" sz="2300" dirty="0">
                <a:latin typeface="Arial" charset="0"/>
                <a:ea typeface="ＭＳ Ｐゴシック" charset="-128"/>
              </a:rPr>
              <a:t>	parts as you play!</a:t>
            </a:r>
          </a:p>
          <a:p>
            <a:pPr eaLnBrk="1" hangingPunct="1">
              <a:lnSpc>
                <a:spcPct val="90000"/>
              </a:lnSpc>
            </a:pPr>
            <a:r>
              <a:rPr lang="en-US" altLang="x-none" sz="2300" dirty="0">
                <a:latin typeface="Arial" charset="0"/>
                <a:ea typeface="ＭＳ Ｐゴシック" charset="-128"/>
              </a:rPr>
              <a:t>Bounce on trampolines, rock, and swing </a:t>
            </a:r>
          </a:p>
          <a:p>
            <a:pPr eaLnBrk="1" hangingPunct="1">
              <a:lnSpc>
                <a:spcPct val="90000"/>
              </a:lnSpc>
            </a:pPr>
            <a:r>
              <a:rPr lang="en-US" altLang="x-none" sz="2300" dirty="0">
                <a:latin typeface="Arial" charset="0"/>
                <a:ea typeface="ＭＳ Ｐゴシック" charset="-128"/>
              </a:rPr>
              <a:t>Crawl, climb and go through obstacle courses often</a:t>
            </a:r>
          </a:p>
          <a:p>
            <a:pPr eaLnBrk="1" hangingPunct="1">
              <a:lnSpc>
                <a:spcPct val="90000"/>
              </a:lnSpc>
            </a:pPr>
            <a:r>
              <a:rPr lang="en-US" altLang="x-none" sz="2300" dirty="0">
                <a:latin typeface="Arial" charset="0"/>
                <a:ea typeface="ＭＳ Ｐゴシック" charset="-128"/>
              </a:rPr>
              <a:t>Have the child move for himself, actively </a:t>
            </a:r>
            <a:r>
              <a:rPr lang="en-US" altLang="en-US" sz="2300" dirty="0">
                <a:latin typeface="Arial" charset="0"/>
                <a:ea typeface="ＭＳ Ｐゴシック" charset="-128"/>
              </a:rPr>
              <a:t>‘</a:t>
            </a:r>
            <a:r>
              <a:rPr lang="en-US" altLang="x-none" sz="2300" dirty="0">
                <a:latin typeface="Arial" charset="0"/>
                <a:ea typeface="ＭＳ Ｐゴシック" charset="-128"/>
              </a:rPr>
              <a:t>helping</a:t>
            </a:r>
            <a:r>
              <a:rPr lang="en-US" altLang="en-US" sz="2300" dirty="0">
                <a:latin typeface="Arial" charset="0"/>
                <a:ea typeface="ＭＳ Ｐゴシック" charset="-128"/>
              </a:rPr>
              <a:t>’</a:t>
            </a:r>
            <a:r>
              <a:rPr lang="en-US" altLang="x-none" sz="2300" dirty="0">
                <a:latin typeface="Arial" charset="0"/>
                <a:ea typeface="ＭＳ Ｐゴシック" charset="-128"/>
              </a:rPr>
              <a:t> with daily/dressing tasks…give oodles of TIME to respond and engage</a:t>
            </a:r>
          </a:p>
          <a:p>
            <a:pPr eaLnBrk="1" hangingPunct="1">
              <a:lnSpc>
                <a:spcPct val="90000"/>
              </a:lnSpc>
            </a:pPr>
            <a:r>
              <a:rPr lang="en-US" altLang="x-none" sz="2300" dirty="0">
                <a:latin typeface="Arial" charset="0"/>
                <a:ea typeface="ＭＳ Ｐゴシック" charset="-128"/>
              </a:rPr>
              <a:t>Encourage children to do as much for themselves as possible…. engaging their body and the world around them</a:t>
            </a:r>
          </a:p>
          <a:p>
            <a:pPr eaLnBrk="1" hangingPunct="1">
              <a:lnSpc>
                <a:spcPct val="90000"/>
              </a:lnSpc>
            </a:pPr>
            <a:r>
              <a:rPr lang="en-US" altLang="x-none" sz="2300" dirty="0">
                <a:latin typeface="Arial" charset="0"/>
                <a:ea typeface="ＭＳ Ｐゴシック" charset="-128"/>
              </a:rPr>
              <a:t>Have fun!!!!</a:t>
            </a:r>
          </a:p>
          <a:p>
            <a:pPr eaLnBrk="1" hangingPunct="1">
              <a:lnSpc>
                <a:spcPct val="80000"/>
              </a:lnSpc>
            </a:pPr>
            <a:endParaRPr lang="en-US" altLang="x-none" sz="1100" dirty="0">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179388" y="457200"/>
            <a:ext cx="7272337" cy="1371600"/>
          </a:xfrm>
        </p:spPr>
        <p:txBody>
          <a:bodyPr/>
          <a:lstStyle/>
          <a:p>
            <a:pPr eaLnBrk="1" hangingPunct="1"/>
            <a:r>
              <a:rPr lang="en-US" altLang="x-none" sz="4000" b="1">
                <a:latin typeface="Arial" charset="0"/>
                <a:ea typeface="ＭＳ Ｐゴシック" charset="-128"/>
              </a:rPr>
              <a:t>Motor Play Helps the Child:</a:t>
            </a:r>
          </a:p>
        </p:txBody>
      </p:sp>
      <p:pic>
        <p:nvPicPr>
          <p:cNvPr id="16387" name="Picture 4" descr="Young girl in mid air, attached to a bungy trampo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713" y="332656"/>
            <a:ext cx="1299444"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3"/>
          <p:cNvSpPr>
            <a:spLocks noGrp="1" noChangeArrowheads="1"/>
          </p:cNvSpPr>
          <p:nvPr>
            <p:ph type="body" idx="4294967295"/>
          </p:nvPr>
        </p:nvSpPr>
        <p:spPr>
          <a:xfrm>
            <a:off x="900113" y="1981200"/>
            <a:ext cx="7704137" cy="3886200"/>
          </a:xfrm>
        </p:spPr>
        <p:txBody>
          <a:bodyPr/>
          <a:lstStyle/>
          <a:p>
            <a:pPr eaLnBrk="1" hangingPunct="1"/>
            <a:r>
              <a:rPr lang="en-US" altLang="x-none" dirty="0" err="1">
                <a:latin typeface="Arial" charset="0"/>
                <a:ea typeface="ＭＳ Ｐゴシック" charset="-128"/>
              </a:rPr>
              <a:t>Organise</a:t>
            </a:r>
            <a:r>
              <a:rPr lang="en-US" altLang="x-none" dirty="0">
                <a:latin typeface="Arial" charset="0"/>
                <a:ea typeface="ＭＳ Ｐゴシック" charset="-128"/>
              </a:rPr>
              <a:t> and develop the brain</a:t>
            </a:r>
          </a:p>
          <a:p>
            <a:pPr eaLnBrk="1" hangingPunct="1"/>
            <a:r>
              <a:rPr lang="en-US" altLang="x-none" dirty="0">
                <a:latin typeface="Arial" charset="0"/>
                <a:ea typeface="ＭＳ Ｐゴシック" charset="-128"/>
              </a:rPr>
              <a:t>Learn about the body and how to move it efficiently</a:t>
            </a:r>
          </a:p>
          <a:p>
            <a:pPr eaLnBrk="1" hangingPunct="1"/>
            <a:r>
              <a:rPr lang="en-US" altLang="x-none" dirty="0">
                <a:latin typeface="Arial" charset="0"/>
                <a:ea typeface="ＭＳ Ｐゴシック" charset="-128"/>
              </a:rPr>
              <a:t>Learn about space</a:t>
            </a:r>
          </a:p>
          <a:p>
            <a:pPr eaLnBrk="1" hangingPunct="1"/>
            <a:r>
              <a:rPr lang="en-US" altLang="x-none" dirty="0">
                <a:latin typeface="Arial" charset="0"/>
                <a:ea typeface="ＭＳ Ｐゴシック" charset="-128"/>
              </a:rPr>
              <a:t>Master the environment</a:t>
            </a:r>
          </a:p>
          <a:p>
            <a:pPr eaLnBrk="1" hangingPunct="1"/>
            <a:r>
              <a:rPr lang="en-US" altLang="x-none" dirty="0">
                <a:latin typeface="Arial" charset="0"/>
                <a:ea typeface="ＭＳ Ｐゴシック" charset="-128"/>
              </a:rPr>
              <a:t>And its fun!</a:t>
            </a:r>
          </a:p>
          <a:p>
            <a:pPr eaLnBrk="1" hangingPunct="1"/>
            <a:endParaRPr lang="en-US" altLang="x-none" dirty="0">
              <a:latin typeface="Arial" charset="0"/>
              <a:ea typeface="ＭＳ Ｐゴシック" charset="-128"/>
            </a:endParaRPr>
          </a:p>
          <a:p>
            <a:pPr eaLnBrk="1" hangingPunct="1"/>
            <a:endParaRPr lang="en-US" altLang="x-none" dirty="0">
              <a:latin typeface="Arial" charset="0"/>
              <a:ea typeface="ＭＳ Ｐゴシック" charset="-128"/>
            </a:endParaRPr>
          </a:p>
        </p:txBody>
      </p:sp>
      <p:pic>
        <p:nvPicPr>
          <p:cNvPr id="6149" name="Picture 5" descr="Two children rolling on top of their dad. Rough and tumb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933825"/>
            <a:ext cx="2400300"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latin typeface="Arial" charset="0"/>
                <a:ea typeface="Arial" charset="0"/>
                <a:cs typeface="Arial" charset="0"/>
              </a:rPr>
              <a:t>Guidance</a:t>
            </a:r>
            <a:endParaRPr lang="en-US" sz="4000" b="1" dirty="0">
              <a:latin typeface="Arial" charset="0"/>
              <a:ea typeface="Arial" charset="0"/>
              <a:cs typeface="Arial" charset="0"/>
            </a:endParaRPr>
          </a:p>
        </p:txBody>
      </p:sp>
      <p:sp>
        <p:nvSpPr>
          <p:cNvPr id="3" name="Content Placeholder 2"/>
          <p:cNvSpPr>
            <a:spLocks noGrp="1"/>
          </p:cNvSpPr>
          <p:nvPr>
            <p:ph idx="1"/>
          </p:nvPr>
        </p:nvSpPr>
        <p:spPr/>
        <p:txBody>
          <a:bodyPr/>
          <a:lstStyle/>
          <a:p>
            <a:pPr marL="0" indent="0">
              <a:buNone/>
            </a:pPr>
            <a:r>
              <a:rPr lang="en-US" altLang="x-none" dirty="0" smtClean="0">
                <a:latin typeface="Arial" charset="0"/>
                <a:ea typeface="ＭＳ Ｐゴシック" charset="-128"/>
              </a:rPr>
              <a:t>Kids with Vision Impairment sometimes need to have a bit of guidance to want to move and have fun with motor play</a:t>
            </a:r>
          </a:p>
          <a:p>
            <a:pPr marL="0" indent="0">
              <a:buNone/>
            </a:pPr>
            <a:endParaRPr lang="en-US" altLang="x-none" dirty="0">
              <a:latin typeface="Arial" charset="0"/>
              <a:ea typeface="ＭＳ Ｐゴシック" charset="-128"/>
            </a:endParaRPr>
          </a:p>
          <a:p>
            <a:pPr eaLnBrk="1" hangingPunct="1">
              <a:lnSpc>
                <a:spcPct val="90000"/>
              </a:lnSpc>
              <a:buFont typeface="Wingdings" charset="2"/>
              <a:buNone/>
            </a:pPr>
            <a:r>
              <a:rPr lang="en-US" altLang="x-none" dirty="0" smtClean="0">
                <a:latin typeface="Arial" charset="0"/>
                <a:ea typeface="ＭＳ Ｐゴシック" charset="-128"/>
              </a:rPr>
              <a:t>So join in and have fun!</a:t>
            </a:r>
          </a:p>
          <a:p>
            <a:pPr eaLnBrk="1" hangingPunct="1">
              <a:lnSpc>
                <a:spcPct val="90000"/>
              </a:lnSpc>
              <a:buFont typeface="Wingdings" charset="2"/>
              <a:buNone/>
            </a:pPr>
            <a:r>
              <a:rPr lang="en-US" altLang="x-none" b="1" dirty="0" smtClean="0">
                <a:latin typeface="Arial" charset="0"/>
                <a:ea typeface="ＭＳ Ｐゴシック" charset="-128"/>
              </a:rPr>
              <a:t>Talk </a:t>
            </a:r>
            <a:r>
              <a:rPr lang="en-US" altLang="x-none" dirty="0" smtClean="0">
                <a:latin typeface="Arial" charset="0"/>
                <a:ea typeface="ＭＳ Ｐゴシック" charset="-128"/>
              </a:rPr>
              <a:t>and </a:t>
            </a:r>
            <a:r>
              <a:rPr lang="en-US" altLang="x-none" b="1" dirty="0" smtClean="0">
                <a:latin typeface="Arial" charset="0"/>
                <a:ea typeface="ＭＳ Ｐゴシック" charset="-128"/>
              </a:rPr>
              <a:t>move </a:t>
            </a:r>
            <a:r>
              <a:rPr lang="en-US" altLang="x-none" dirty="0" smtClean="0">
                <a:latin typeface="Arial" charset="0"/>
                <a:ea typeface="ＭＳ Ｐゴシック" charset="-128"/>
              </a:rPr>
              <a:t>and </a:t>
            </a:r>
            <a:r>
              <a:rPr lang="en-US" altLang="x-none" b="1" dirty="0" smtClean="0">
                <a:latin typeface="Arial" charset="0"/>
                <a:ea typeface="ＭＳ Ｐゴシック" charset="-128"/>
              </a:rPr>
              <a:t>push </a:t>
            </a:r>
          </a:p>
          <a:p>
            <a:pPr eaLnBrk="1" hangingPunct="1">
              <a:lnSpc>
                <a:spcPct val="90000"/>
              </a:lnSpc>
              <a:buFont typeface="Wingdings" charset="2"/>
              <a:buNone/>
            </a:pPr>
            <a:r>
              <a:rPr lang="en-US" altLang="x-none" dirty="0" smtClean="0">
                <a:latin typeface="Arial" charset="0"/>
                <a:ea typeface="ＭＳ Ｐゴシック" charset="-128"/>
              </a:rPr>
              <a:t>and </a:t>
            </a:r>
            <a:r>
              <a:rPr lang="en-US" altLang="x-none" b="1" dirty="0" smtClean="0">
                <a:latin typeface="Arial" charset="0"/>
                <a:ea typeface="ＭＳ Ｐゴシック" charset="-128"/>
              </a:rPr>
              <a:t>roll together</a:t>
            </a:r>
            <a:r>
              <a:rPr lang="en-US" altLang="x-none" dirty="0" smtClean="0">
                <a:latin typeface="Arial" charset="0"/>
                <a:ea typeface="ＭＳ Ｐゴシック" charset="-128"/>
              </a:rPr>
              <a:t>!</a:t>
            </a:r>
          </a:p>
          <a:p>
            <a:pPr marL="0" indent="0">
              <a:buNone/>
            </a:pPr>
            <a:endParaRPr lang="en-US" altLang="x-none" dirty="0" smtClean="0">
              <a:latin typeface="Arial" charset="0"/>
              <a:ea typeface="ＭＳ Ｐゴシック" charset="-128"/>
            </a:endParaRPr>
          </a:p>
          <a:p>
            <a:endParaRPr lang="en-US" dirty="0"/>
          </a:p>
        </p:txBody>
      </p:sp>
      <p:pic>
        <p:nvPicPr>
          <p:cNvPr id="4" name="Picture 4" descr="Child being rolled around on an airbed by O&amp;M instru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645024"/>
            <a:ext cx="3817019" cy="2881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4522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539750" y="333375"/>
            <a:ext cx="8229600" cy="1727473"/>
          </a:xfrm>
        </p:spPr>
        <p:txBody>
          <a:bodyPr/>
          <a:lstStyle/>
          <a:p>
            <a:pPr algn="l" eaLnBrk="1" hangingPunct="1"/>
            <a:r>
              <a:rPr lang="en-US" altLang="x-none" sz="2600" dirty="0">
                <a:latin typeface="Arial" charset="0"/>
                <a:ea typeface="ＭＳ Ｐゴシック" charset="-128"/>
              </a:rPr>
              <a:t/>
            </a:r>
            <a:br>
              <a:rPr lang="en-US" altLang="x-none" sz="2600" dirty="0">
                <a:latin typeface="Arial" charset="0"/>
                <a:ea typeface="ＭＳ Ｐゴシック" charset="-128"/>
              </a:rPr>
            </a:br>
            <a:r>
              <a:rPr lang="en-US" altLang="x-none" sz="2600" dirty="0">
                <a:latin typeface="Arial" charset="0"/>
                <a:ea typeface="ＭＳ Ｐゴシック" charset="-128"/>
              </a:rPr>
              <a:t/>
            </a:r>
            <a:br>
              <a:rPr lang="en-US" altLang="x-none" sz="2600" dirty="0">
                <a:latin typeface="Arial" charset="0"/>
                <a:ea typeface="ＭＳ Ｐゴシック" charset="-128"/>
              </a:rPr>
            </a:br>
            <a:r>
              <a:rPr lang="en-US" altLang="x-none" sz="2600" dirty="0">
                <a:latin typeface="Arial" charset="0"/>
                <a:ea typeface="ＭＳ Ｐゴシック" charset="-128"/>
              </a:rPr>
              <a:t/>
            </a:r>
            <a:br>
              <a:rPr lang="en-US" altLang="x-none" sz="2600" dirty="0">
                <a:latin typeface="Arial" charset="0"/>
                <a:ea typeface="ＭＳ Ｐゴシック" charset="-128"/>
              </a:rPr>
            </a:br>
            <a:r>
              <a:rPr lang="en-US" altLang="x-none" sz="2600" dirty="0">
                <a:latin typeface="Arial" charset="0"/>
                <a:ea typeface="ＭＳ Ｐゴシック" charset="-128"/>
              </a:rPr>
              <a:t/>
            </a:r>
            <a:br>
              <a:rPr lang="en-US" altLang="x-none" sz="2600" dirty="0">
                <a:latin typeface="Arial" charset="0"/>
                <a:ea typeface="ＭＳ Ｐゴシック" charset="-128"/>
              </a:rPr>
            </a:br>
            <a:r>
              <a:rPr lang="en-US" altLang="en-US" sz="2600" dirty="0">
                <a:latin typeface="Arial" charset="0"/>
                <a:ea typeface="ＭＳ Ｐゴシック" charset="-128"/>
              </a:rPr>
              <a:t>“</a:t>
            </a:r>
            <a:r>
              <a:rPr lang="en-US" altLang="x-none" sz="2600" dirty="0">
                <a:latin typeface="Arial" charset="0"/>
                <a:ea typeface="ＭＳ Ｐゴシック" charset="-128"/>
              </a:rPr>
              <a:t>Sensory</a:t>
            </a:r>
            <a:r>
              <a:rPr lang="en-US" altLang="en-US" sz="2600" dirty="0">
                <a:latin typeface="Arial" charset="0"/>
                <a:ea typeface="ＭＳ Ｐゴシック" charset="-128"/>
              </a:rPr>
              <a:t>”</a:t>
            </a:r>
            <a:r>
              <a:rPr lang="en-US" altLang="x-none" sz="2600" dirty="0">
                <a:latin typeface="Arial" charset="0"/>
                <a:ea typeface="ＭＳ Ｐゴシック" charset="-128"/>
              </a:rPr>
              <a:t> and </a:t>
            </a:r>
            <a:r>
              <a:rPr lang="en-US" altLang="en-US" sz="2600" dirty="0">
                <a:latin typeface="Arial" charset="0"/>
                <a:ea typeface="ＭＳ Ｐゴシック" charset="-128"/>
              </a:rPr>
              <a:t>“</a:t>
            </a:r>
            <a:r>
              <a:rPr lang="en-US" altLang="x-none" sz="2600" dirty="0">
                <a:latin typeface="Arial" charset="0"/>
                <a:ea typeface="ＭＳ Ｐゴシック" charset="-128"/>
              </a:rPr>
              <a:t>Motor</a:t>
            </a:r>
            <a:r>
              <a:rPr lang="en-US" altLang="en-US" sz="2600" dirty="0">
                <a:latin typeface="Arial" charset="0"/>
                <a:ea typeface="ＭＳ Ｐゴシック" charset="-128"/>
              </a:rPr>
              <a:t>”</a:t>
            </a:r>
            <a:r>
              <a:rPr lang="en-US" altLang="x-none" sz="2600" dirty="0">
                <a:latin typeface="Arial" charset="0"/>
                <a:ea typeface="ＭＳ Ｐゴシック" charset="-128"/>
              </a:rPr>
              <a:t> play have positive impacts on development of </a:t>
            </a:r>
            <a:br>
              <a:rPr lang="en-US" altLang="x-none" sz="2600" dirty="0">
                <a:latin typeface="Arial" charset="0"/>
                <a:ea typeface="ＭＳ Ｐゴシック" charset="-128"/>
              </a:rPr>
            </a:br>
            <a:r>
              <a:rPr lang="en-US" altLang="x-none" sz="2600" b="1" dirty="0">
                <a:latin typeface="Arial" charset="0"/>
                <a:ea typeface="ＭＳ Ｐゴシック" charset="-128"/>
              </a:rPr>
              <a:t>body image </a:t>
            </a:r>
            <a:r>
              <a:rPr lang="en-US" altLang="x-none" sz="2600" dirty="0">
                <a:latin typeface="Arial" charset="0"/>
                <a:ea typeface="ＭＳ Ｐゴシック" charset="-128"/>
              </a:rPr>
              <a:t>and </a:t>
            </a:r>
            <a:r>
              <a:rPr lang="en-US" altLang="x-none" sz="2600" b="1" dirty="0">
                <a:latin typeface="Arial" charset="0"/>
                <a:ea typeface="ＭＳ Ｐゴシック" charset="-128"/>
              </a:rPr>
              <a:t>motivation </a:t>
            </a:r>
            <a:r>
              <a:rPr lang="en-US" altLang="x-none" sz="2600" dirty="0">
                <a:latin typeface="Arial" charset="0"/>
                <a:ea typeface="ＭＳ Ｐゴシック" charset="-128"/>
              </a:rPr>
              <a:t>to </a:t>
            </a:r>
            <a:r>
              <a:rPr lang="en-US" altLang="x-none" sz="2600" b="1" dirty="0">
                <a:latin typeface="Arial" charset="0"/>
                <a:ea typeface="ＭＳ Ｐゴシック" charset="-128"/>
              </a:rPr>
              <a:t>move </a:t>
            </a:r>
            <a:r>
              <a:rPr lang="en-US" altLang="x-none" sz="2600" dirty="0">
                <a:latin typeface="Arial" charset="0"/>
                <a:ea typeface="ＭＳ Ｐゴシック" charset="-128"/>
              </a:rPr>
              <a:t/>
            </a:r>
            <a:br>
              <a:rPr lang="en-US" altLang="x-none" sz="2600" dirty="0">
                <a:latin typeface="Arial" charset="0"/>
                <a:ea typeface="ＭＳ Ｐゴシック" charset="-128"/>
              </a:rPr>
            </a:br>
            <a:r>
              <a:rPr lang="en-US" altLang="x-none" sz="2600" dirty="0">
                <a:latin typeface="Arial" charset="0"/>
                <a:ea typeface="ＭＳ Ｐゴシック" charset="-128"/>
              </a:rPr>
              <a:t>and </a:t>
            </a:r>
            <a:r>
              <a:rPr lang="en-US" altLang="x-none" sz="2600" b="1" dirty="0">
                <a:latin typeface="Arial" charset="0"/>
                <a:ea typeface="ＭＳ Ｐゴシック" charset="-128"/>
              </a:rPr>
              <a:t>engage</a:t>
            </a:r>
            <a:r>
              <a:rPr lang="en-US" altLang="x-none" sz="2600" dirty="0" smtClean="0">
                <a:latin typeface="Arial" charset="0"/>
                <a:ea typeface="ＭＳ Ｐゴシック" charset="-128"/>
              </a:rPr>
              <a:t>.</a:t>
            </a:r>
            <a:r>
              <a:rPr lang="en-US" altLang="x-none" sz="2600" dirty="0">
                <a:latin typeface="Arial" charset="0"/>
                <a:ea typeface="ＭＳ Ｐゴシック" charset="-128"/>
              </a:rPr>
              <a:t/>
            </a:r>
            <a:br>
              <a:rPr lang="en-US" altLang="x-none" sz="2600" dirty="0">
                <a:latin typeface="Arial" charset="0"/>
                <a:ea typeface="ＭＳ Ｐゴシック" charset="-128"/>
              </a:rPr>
            </a:br>
            <a:r>
              <a:rPr lang="en-US" altLang="x-none" sz="2600" dirty="0">
                <a:latin typeface="Arial" charset="0"/>
                <a:ea typeface="ＭＳ Ｐゴシック" charset="-128"/>
              </a:rPr>
              <a:t/>
            </a:r>
            <a:br>
              <a:rPr lang="en-US" altLang="x-none" sz="2600" dirty="0">
                <a:latin typeface="Arial" charset="0"/>
                <a:ea typeface="ＭＳ Ｐゴシック" charset="-128"/>
              </a:rPr>
            </a:br>
            <a:r>
              <a:rPr lang="en-US" altLang="x-none" sz="2600" dirty="0">
                <a:latin typeface="Arial" charset="0"/>
                <a:ea typeface="ＭＳ Ｐゴシック" charset="-128"/>
              </a:rPr>
              <a:t/>
            </a:r>
            <a:br>
              <a:rPr lang="en-US" altLang="x-none" sz="2600" dirty="0">
                <a:latin typeface="Arial" charset="0"/>
                <a:ea typeface="ＭＳ Ｐゴシック" charset="-128"/>
              </a:rPr>
            </a:br>
            <a:endParaRPr lang="en-US" altLang="x-none" sz="2600" dirty="0">
              <a:latin typeface="Arial" charset="0"/>
              <a:ea typeface="ＭＳ Ｐゴシック" charset="-128"/>
            </a:endParaRPr>
          </a:p>
        </p:txBody>
      </p:sp>
      <p:pic>
        <p:nvPicPr>
          <p:cNvPr id="18434" name="Picture 3" descr="O &amp; M instructor holding up an airbed while child pushed against the airbed"/>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843213" y="2524125"/>
            <a:ext cx="4140200" cy="2697163"/>
          </a:xfrm>
        </p:spPr>
      </p:pic>
      <p:sp>
        <p:nvSpPr>
          <p:cNvPr id="2" name="TextBox 1"/>
          <p:cNvSpPr txBox="1"/>
          <p:nvPr/>
        </p:nvSpPr>
        <p:spPr>
          <a:xfrm>
            <a:off x="539750" y="5499899"/>
            <a:ext cx="8045971" cy="892552"/>
          </a:xfrm>
          <a:prstGeom prst="rect">
            <a:avLst/>
          </a:prstGeom>
          <a:noFill/>
        </p:spPr>
        <p:txBody>
          <a:bodyPr wrap="square" rtlCol="0">
            <a:spAutoFit/>
          </a:bodyPr>
          <a:lstStyle/>
          <a:p>
            <a:r>
              <a:rPr lang="en-US" altLang="x-none" sz="2600" dirty="0"/>
              <a:t>It is especially important when there is a vision impairment!</a:t>
            </a:r>
            <a:endParaRPr lang="en-US"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and motor play</a:t>
            </a:r>
            <a:endParaRPr lang="en-US" dirty="0"/>
          </a:p>
        </p:txBody>
      </p:sp>
      <p:sp>
        <p:nvSpPr>
          <p:cNvPr id="3" name="Content Placeholder 2"/>
          <p:cNvSpPr>
            <a:spLocks noGrp="1"/>
          </p:cNvSpPr>
          <p:nvPr>
            <p:ph idx="1"/>
          </p:nvPr>
        </p:nvSpPr>
        <p:spPr/>
        <p:txBody>
          <a:bodyPr/>
          <a:lstStyle/>
          <a:p>
            <a:pPr marL="0" indent="0">
              <a:buNone/>
            </a:pPr>
            <a:r>
              <a:rPr lang="en-US" altLang="en-US" dirty="0" smtClean="0">
                <a:latin typeface="Arial" charset="0"/>
                <a:ea typeface="ＭＳ Ｐゴシック" charset="-128"/>
              </a:rPr>
              <a:t>“</a:t>
            </a:r>
            <a:r>
              <a:rPr lang="en-US" altLang="x-none" dirty="0" smtClean="0">
                <a:latin typeface="Arial" charset="0"/>
                <a:ea typeface="ＭＳ Ｐゴシック" charset="-128"/>
              </a:rPr>
              <a:t>Sensory</a:t>
            </a:r>
            <a:r>
              <a:rPr lang="en-US" altLang="en-US" dirty="0" smtClean="0">
                <a:latin typeface="Arial" charset="0"/>
                <a:ea typeface="ＭＳ Ｐゴシック" charset="-128"/>
              </a:rPr>
              <a:t>”</a:t>
            </a:r>
            <a:r>
              <a:rPr lang="en-US" altLang="x-none" dirty="0" smtClean="0">
                <a:latin typeface="Arial" charset="0"/>
                <a:ea typeface="ＭＳ Ｐゴシック" charset="-128"/>
              </a:rPr>
              <a:t> and </a:t>
            </a:r>
            <a:r>
              <a:rPr lang="en-US" altLang="en-US" dirty="0" smtClean="0">
                <a:latin typeface="Arial" charset="0"/>
                <a:ea typeface="ＭＳ Ｐゴシック" charset="-128"/>
              </a:rPr>
              <a:t>“</a:t>
            </a:r>
            <a:r>
              <a:rPr lang="en-US" altLang="x-none" dirty="0" smtClean="0">
                <a:latin typeface="Arial" charset="0"/>
                <a:ea typeface="ＭＳ Ｐゴシック" charset="-128"/>
              </a:rPr>
              <a:t>Motor</a:t>
            </a:r>
            <a:r>
              <a:rPr lang="en-US" altLang="en-US" dirty="0" smtClean="0">
                <a:latin typeface="Arial" charset="0"/>
                <a:ea typeface="ＭＳ Ｐゴシック" charset="-128"/>
              </a:rPr>
              <a:t>”</a:t>
            </a:r>
            <a:r>
              <a:rPr lang="en-US" altLang="x-none" dirty="0" smtClean="0">
                <a:latin typeface="Arial" charset="0"/>
                <a:ea typeface="ＭＳ Ｐゴシック" charset="-128"/>
              </a:rPr>
              <a:t> play have positive impacts on development of </a:t>
            </a:r>
            <a:br>
              <a:rPr lang="en-US" altLang="x-none" dirty="0" smtClean="0">
                <a:latin typeface="Arial" charset="0"/>
                <a:ea typeface="ＭＳ Ｐゴシック" charset="-128"/>
              </a:rPr>
            </a:br>
            <a:r>
              <a:rPr lang="en-US" altLang="x-none" b="1" dirty="0" smtClean="0">
                <a:latin typeface="Arial" charset="0"/>
                <a:ea typeface="ＭＳ Ｐゴシック" charset="-128"/>
              </a:rPr>
              <a:t>body image </a:t>
            </a:r>
            <a:r>
              <a:rPr lang="en-US" altLang="x-none" dirty="0" smtClean="0">
                <a:latin typeface="Arial" charset="0"/>
                <a:ea typeface="ＭＳ Ｐゴシック" charset="-128"/>
              </a:rPr>
              <a:t>and </a:t>
            </a:r>
            <a:r>
              <a:rPr lang="en-US" altLang="x-none" b="1" dirty="0" smtClean="0">
                <a:latin typeface="Arial" charset="0"/>
                <a:ea typeface="ＭＳ Ｐゴシック" charset="-128"/>
              </a:rPr>
              <a:t>motivation </a:t>
            </a:r>
            <a:r>
              <a:rPr lang="en-US" altLang="x-none" dirty="0" smtClean="0">
                <a:latin typeface="Arial" charset="0"/>
                <a:ea typeface="ＭＳ Ｐゴシック" charset="-128"/>
              </a:rPr>
              <a:t>to </a:t>
            </a:r>
            <a:r>
              <a:rPr lang="en-US" altLang="x-none" b="1" dirty="0" smtClean="0">
                <a:latin typeface="Arial" charset="0"/>
                <a:ea typeface="ＭＳ Ｐゴシック" charset="-128"/>
              </a:rPr>
              <a:t>move </a:t>
            </a:r>
            <a:r>
              <a:rPr lang="en-US" altLang="x-none" dirty="0" smtClean="0">
                <a:latin typeface="Arial" charset="0"/>
                <a:ea typeface="ＭＳ Ｐゴシック" charset="-128"/>
              </a:rPr>
              <a:t/>
            </a:r>
            <a:br>
              <a:rPr lang="en-US" altLang="x-none" dirty="0" smtClean="0">
                <a:latin typeface="Arial" charset="0"/>
                <a:ea typeface="ＭＳ Ｐゴシック" charset="-128"/>
              </a:rPr>
            </a:br>
            <a:r>
              <a:rPr lang="en-US" altLang="x-none" dirty="0" smtClean="0">
                <a:latin typeface="Arial" charset="0"/>
                <a:ea typeface="ＭＳ Ｐゴシック" charset="-128"/>
              </a:rPr>
              <a:t>and </a:t>
            </a:r>
            <a:r>
              <a:rPr lang="en-US" altLang="x-none" b="1" dirty="0" smtClean="0">
                <a:latin typeface="Arial" charset="0"/>
                <a:ea typeface="ＭＳ Ｐゴシック" charset="-128"/>
              </a:rPr>
              <a:t>engage</a:t>
            </a:r>
            <a:r>
              <a:rPr lang="en-US" altLang="x-none" dirty="0" smtClean="0">
                <a:latin typeface="Arial" charset="0"/>
                <a:ea typeface="ＭＳ Ｐゴシック" charset="-128"/>
              </a:rPr>
              <a:t>.</a:t>
            </a:r>
          </a:p>
          <a:p>
            <a:pPr marL="0" indent="0">
              <a:buNone/>
            </a:pPr>
            <a:endParaRPr lang="en-US" altLang="x-none" dirty="0">
              <a:latin typeface="Arial" charset="0"/>
              <a:ea typeface="ＭＳ Ｐゴシック" charset="-128"/>
            </a:endParaRPr>
          </a:p>
          <a:p>
            <a:pPr marL="0" indent="0">
              <a:buNone/>
            </a:pPr>
            <a:r>
              <a:rPr lang="en-US" altLang="x-none" dirty="0" smtClean="0">
                <a:latin typeface="Arial" charset="0"/>
                <a:ea typeface="ＭＳ Ｐゴシック" charset="-128"/>
              </a:rPr>
              <a:t>It is especially important when there is a vision impairment!</a:t>
            </a:r>
            <a:br>
              <a:rPr lang="en-US" altLang="x-none" dirty="0" smtClean="0">
                <a:latin typeface="Arial" charset="0"/>
                <a:ea typeface="ＭＳ Ｐゴシック" charset="-128"/>
              </a:rPr>
            </a:br>
            <a:r>
              <a:rPr lang="en-US" altLang="x-none" dirty="0" smtClean="0">
                <a:latin typeface="Arial" charset="0"/>
                <a:ea typeface="ＭＳ Ｐゴシック" charset="-128"/>
              </a:rPr>
              <a:t/>
            </a:r>
            <a:br>
              <a:rPr lang="en-US" altLang="x-none" dirty="0" smtClean="0">
                <a:latin typeface="Arial" charset="0"/>
                <a:ea typeface="ＭＳ Ｐゴシック" charset="-128"/>
              </a:rPr>
            </a:br>
            <a:endParaRPr lang="en-US" dirty="0"/>
          </a:p>
        </p:txBody>
      </p:sp>
    </p:spTree>
    <p:extLst>
      <p:ext uri="{BB962C8B-B14F-4D97-AF65-F5344CB8AC3E}">
        <p14:creationId xmlns:p14="http://schemas.microsoft.com/office/powerpoint/2010/main" val="126551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11560" y="601663"/>
            <a:ext cx="8086353" cy="882650"/>
          </a:xfrm>
        </p:spPr>
        <p:txBody>
          <a:bodyPr rtlCol="0">
            <a:normAutofit fontScale="90000"/>
          </a:bodyPr>
          <a:lstStyle/>
          <a:p>
            <a:pPr eaLnBrk="1" fontAlgn="auto" hangingPunct="1">
              <a:spcAft>
                <a:spcPts val="0"/>
              </a:spcAft>
              <a:defRPr/>
            </a:pPr>
            <a:r>
              <a:rPr lang="en-US" sz="4000" b="1" smtClean="0">
                <a:latin typeface="Arial" charset="0"/>
                <a:ea typeface="+mj-ea"/>
                <a:cs typeface="+mj-cs"/>
              </a:rPr>
              <a:t>Sensory Motor Play </a:t>
            </a:r>
            <a:br>
              <a:rPr lang="en-US" sz="4000" b="1" smtClean="0">
                <a:latin typeface="Arial" charset="0"/>
                <a:ea typeface="+mj-ea"/>
                <a:cs typeface="+mj-cs"/>
              </a:rPr>
            </a:br>
            <a:r>
              <a:rPr lang="en-US" sz="4000" b="1" smtClean="0">
                <a:latin typeface="Arial" charset="0"/>
                <a:ea typeface="+mj-ea"/>
                <a:cs typeface="+mj-cs"/>
              </a:rPr>
              <a:t>is Important Because it:</a:t>
            </a:r>
          </a:p>
        </p:txBody>
      </p:sp>
      <p:sp>
        <p:nvSpPr>
          <p:cNvPr id="19458" name="Rectangle 3"/>
          <p:cNvSpPr>
            <a:spLocks noGrp="1" noChangeArrowheads="1"/>
          </p:cNvSpPr>
          <p:nvPr>
            <p:ph type="body" idx="4294967295"/>
          </p:nvPr>
        </p:nvSpPr>
        <p:spPr>
          <a:xfrm>
            <a:off x="468313" y="1773238"/>
            <a:ext cx="8229600" cy="4741862"/>
          </a:xfrm>
        </p:spPr>
        <p:txBody>
          <a:bodyPr/>
          <a:lstStyle/>
          <a:p>
            <a:pPr eaLnBrk="1" hangingPunct="1"/>
            <a:r>
              <a:rPr lang="en-US" altLang="x-none" sz="2800">
                <a:latin typeface="Arial" charset="0"/>
                <a:ea typeface="ＭＳ Ｐゴシック" charset="-128"/>
              </a:rPr>
              <a:t>Is interactive and you communicate heaps -visually, through speech, tactually- while playing</a:t>
            </a:r>
          </a:p>
          <a:p>
            <a:pPr eaLnBrk="1" hangingPunct="1"/>
            <a:r>
              <a:rPr lang="en-US" altLang="x-none" sz="2800">
                <a:latin typeface="Arial" charset="0"/>
                <a:ea typeface="ＭＳ Ｐゴシック" charset="-128"/>
              </a:rPr>
              <a:t>Helps you learn about HOW your body moves by actively moving it and labeling those moves</a:t>
            </a:r>
          </a:p>
          <a:p>
            <a:pPr eaLnBrk="1" hangingPunct="1"/>
            <a:r>
              <a:rPr lang="en-US" altLang="x-none" sz="2800">
                <a:latin typeface="Arial" charset="0"/>
                <a:ea typeface="ＭＳ Ｐゴシック" charset="-128"/>
              </a:rPr>
              <a:t>Provides fun opportunities to learn things like </a:t>
            </a:r>
            <a:r>
              <a:rPr lang="en-US" altLang="en-US" sz="2800">
                <a:latin typeface="Arial" charset="0"/>
                <a:ea typeface="ＭＳ Ｐゴシック" charset="-128"/>
              </a:rPr>
              <a:t>“</a:t>
            </a:r>
            <a:r>
              <a:rPr lang="en-US" altLang="x-none" sz="2800">
                <a:latin typeface="Arial" charset="0"/>
                <a:ea typeface="ＭＳ Ｐゴシック" charset="-128"/>
              </a:rPr>
              <a:t>beside</a:t>
            </a:r>
            <a:r>
              <a:rPr lang="en-US" altLang="en-US" sz="2800">
                <a:latin typeface="Arial" charset="0"/>
                <a:ea typeface="ＭＳ Ｐゴシック" charset="-128"/>
              </a:rPr>
              <a:t>”</a:t>
            </a:r>
            <a:r>
              <a:rPr lang="en-US" altLang="x-none" sz="2800">
                <a:latin typeface="Arial" charset="0"/>
                <a:ea typeface="ＭＳ Ｐゴシック" charset="-128"/>
              </a:rPr>
              <a:t>, </a:t>
            </a:r>
            <a:r>
              <a:rPr lang="en-US" altLang="en-US" sz="2800">
                <a:latin typeface="Arial" charset="0"/>
                <a:ea typeface="ＭＳ Ｐゴシック" charset="-128"/>
              </a:rPr>
              <a:t>“</a:t>
            </a:r>
            <a:r>
              <a:rPr lang="en-US" altLang="x-none" sz="2800">
                <a:latin typeface="Arial" charset="0"/>
                <a:ea typeface="ＭＳ Ｐゴシック" charset="-128"/>
              </a:rPr>
              <a:t>in front</a:t>
            </a:r>
            <a:r>
              <a:rPr lang="en-US" altLang="en-US" sz="2800">
                <a:latin typeface="Arial" charset="0"/>
                <a:ea typeface="ＭＳ Ｐゴシック" charset="-128"/>
              </a:rPr>
              <a:t>”</a:t>
            </a:r>
            <a:r>
              <a:rPr lang="en-US" altLang="x-none" sz="2800">
                <a:latin typeface="Arial" charset="0"/>
                <a:ea typeface="ＭＳ Ｐゴシック" charset="-128"/>
              </a:rPr>
              <a:t>, </a:t>
            </a:r>
            <a:r>
              <a:rPr lang="en-US" altLang="en-US" sz="2800">
                <a:latin typeface="Arial" charset="0"/>
                <a:ea typeface="ＭＳ Ｐゴシック" charset="-128"/>
              </a:rPr>
              <a:t>“</a:t>
            </a:r>
            <a:r>
              <a:rPr lang="en-US" altLang="x-none" sz="2800">
                <a:latin typeface="Arial" charset="0"/>
                <a:ea typeface="ＭＳ Ｐゴシック" charset="-128"/>
              </a:rPr>
              <a:t>behind</a:t>
            </a:r>
            <a:r>
              <a:rPr lang="en-US" altLang="en-US" sz="2800">
                <a:latin typeface="Arial" charset="0"/>
                <a:ea typeface="ＭＳ Ｐゴシック" charset="-128"/>
              </a:rPr>
              <a:t>”</a:t>
            </a:r>
            <a:r>
              <a:rPr lang="en-US" altLang="x-none" sz="2800">
                <a:latin typeface="Arial" charset="0"/>
                <a:ea typeface="ＭＳ Ｐゴシック" charset="-128"/>
              </a:rPr>
              <a:t>, </a:t>
            </a:r>
            <a:r>
              <a:rPr lang="en-US" altLang="en-US" sz="2800">
                <a:latin typeface="Arial" charset="0"/>
                <a:ea typeface="ＭＳ Ｐゴシック" charset="-128"/>
              </a:rPr>
              <a:t>“</a:t>
            </a:r>
            <a:r>
              <a:rPr lang="en-US" altLang="x-none" sz="2800">
                <a:latin typeface="Arial" charset="0"/>
                <a:ea typeface="ＭＳ Ｐゴシック" charset="-128"/>
              </a:rPr>
              <a:t>left</a:t>
            </a:r>
            <a:r>
              <a:rPr lang="en-US" altLang="en-US" sz="2800">
                <a:latin typeface="Arial" charset="0"/>
                <a:ea typeface="ＭＳ Ｐゴシック" charset="-128"/>
              </a:rPr>
              <a:t>”</a:t>
            </a:r>
            <a:r>
              <a:rPr lang="en-US" altLang="x-none" sz="2800">
                <a:latin typeface="Arial" charset="0"/>
                <a:ea typeface="ＭＳ Ｐゴシック" charset="-128"/>
              </a:rPr>
              <a:t>, </a:t>
            </a:r>
            <a:r>
              <a:rPr lang="en-US" altLang="en-US" sz="2800">
                <a:latin typeface="Arial" charset="0"/>
                <a:ea typeface="ＭＳ Ｐゴシック" charset="-128"/>
              </a:rPr>
              <a:t>“</a:t>
            </a:r>
            <a:r>
              <a:rPr lang="en-US" altLang="x-none" sz="2800">
                <a:latin typeface="Arial" charset="0"/>
                <a:ea typeface="ＭＳ Ｐゴシック" charset="-128"/>
              </a:rPr>
              <a:t>right</a:t>
            </a:r>
            <a:r>
              <a:rPr lang="en-US" altLang="en-US" sz="2800">
                <a:latin typeface="Arial" charset="0"/>
                <a:ea typeface="ＭＳ Ｐゴシック" charset="-128"/>
              </a:rPr>
              <a:t>”</a:t>
            </a:r>
            <a:r>
              <a:rPr lang="en-US" altLang="x-none" sz="2800">
                <a:latin typeface="Arial" charset="0"/>
                <a:ea typeface="ＭＳ Ｐゴシック" charset="-128"/>
              </a:rPr>
              <a:t> and so on</a:t>
            </a:r>
          </a:p>
          <a:p>
            <a:pPr eaLnBrk="1" hangingPunct="1"/>
            <a:r>
              <a:rPr lang="en-US" altLang="x-none" sz="2800">
                <a:latin typeface="Arial" charset="0"/>
                <a:ea typeface="ＭＳ Ｐゴシック" charset="-128"/>
              </a:rPr>
              <a:t>Primes the brain for learning! </a:t>
            </a:r>
          </a:p>
          <a:p>
            <a:pPr eaLnBrk="1" hangingPunct="1"/>
            <a:endParaRPr lang="en-US" altLang="x-none" sz="2800">
              <a:latin typeface="Arial" charset="0"/>
              <a:ea typeface="ＭＳ Ｐゴシック" charset="-128"/>
            </a:endParaRPr>
          </a:p>
        </p:txBody>
      </p:sp>
      <p:pic>
        <p:nvPicPr>
          <p:cNvPr id="19459" name="Picture 3" descr="Child crawling on an airbed while the O &amp; M instructor holds and moves the airbed a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652963"/>
            <a:ext cx="201453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549275"/>
            <a:ext cx="8229600" cy="1257300"/>
          </a:xfrm>
        </p:spPr>
        <p:txBody>
          <a:bodyPr rtlCol="0">
            <a:normAutofit fontScale="90000"/>
          </a:bodyPr>
          <a:lstStyle/>
          <a:p>
            <a:pPr eaLnBrk="1" fontAlgn="auto" hangingPunct="1">
              <a:spcAft>
                <a:spcPts val="0"/>
              </a:spcAft>
              <a:defRPr/>
            </a:pPr>
            <a:r>
              <a:rPr lang="en-US" sz="3600" b="1" smtClean="0">
                <a:latin typeface="Arial" charset="0"/>
                <a:ea typeface="+mj-ea"/>
                <a:cs typeface="+mj-cs"/>
              </a:rPr>
              <a:t>Motor Play </a:t>
            </a:r>
            <a:br>
              <a:rPr lang="en-US" sz="3600" b="1" smtClean="0">
                <a:latin typeface="Arial" charset="0"/>
                <a:ea typeface="+mj-ea"/>
                <a:cs typeface="+mj-cs"/>
              </a:rPr>
            </a:br>
            <a:r>
              <a:rPr lang="en-US" sz="3600" b="1" smtClean="0">
                <a:latin typeface="Arial" charset="0"/>
                <a:ea typeface="+mj-ea"/>
                <a:cs typeface="+mj-cs"/>
              </a:rPr>
              <a:t>Helps Develop Body Image</a:t>
            </a:r>
            <a:br>
              <a:rPr lang="en-US" sz="3600" b="1" smtClean="0">
                <a:latin typeface="Arial" charset="0"/>
                <a:ea typeface="+mj-ea"/>
                <a:cs typeface="+mj-cs"/>
              </a:rPr>
            </a:br>
            <a:endParaRPr lang="en-US" sz="3600" b="1" smtClean="0">
              <a:latin typeface="Arial" charset="0"/>
              <a:ea typeface="+mj-ea"/>
              <a:cs typeface="+mj-cs"/>
            </a:endParaRPr>
          </a:p>
        </p:txBody>
      </p:sp>
      <p:graphicFrame>
        <p:nvGraphicFramePr>
          <p:cNvPr id="6" name="Diagram 5" descr="Body image is in the centre with six bullets around it: 1. Knowledge of the body and its parts, 2. Knowledge of how to move with efficienty and ease... &quot;doing without thinking&quot;, 3. Promoted by vision (it can be lacking if the child is vision impaired), 4. The foundation for learning about space and relationships of things in space, 5. Crucial for relating the self to the environment, 6. Developed by motor activity."/>
          <p:cNvGraphicFramePr/>
          <p:nvPr>
            <p:extLst>
              <p:ext uri="{D42A27DB-BD31-4B8C-83A1-F6EECF244321}">
                <p14:modId xmlns:p14="http://schemas.microsoft.com/office/powerpoint/2010/main" val="29215346"/>
              </p:ext>
            </p:extLst>
          </p:nvPr>
        </p:nvGraphicFramePr>
        <p:xfrm>
          <a:off x="18372" y="1412776"/>
          <a:ext cx="894611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22906</TotalTime>
  <Words>1017</Words>
  <Application>Microsoft Macintosh PowerPoint</Application>
  <PresentationFormat>On-screen Show (4:3)</PresentationFormat>
  <Paragraphs>142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 Black</vt:lpstr>
      <vt:lpstr>Calibri</vt:lpstr>
      <vt:lpstr>ＭＳ Ｐゴシック</vt:lpstr>
      <vt:lpstr>Tahoma</vt:lpstr>
      <vt:lpstr>Wingdings</vt:lpstr>
      <vt:lpstr>Arial</vt:lpstr>
      <vt:lpstr>Office Theme</vt:lpstr>
      <vt:lpstr> Motor Play and  Developmental Orientation &amp; Mobility (DOM)</vt:lpstr>
      <vt:lpstr>DOM is Moving with  Confidence &amp; Purpose</vt:lpstr>
      <vt:lpstr>Motor Play Ideas</vt:lpstr>
      <vt:lpstr>Motor Play Helps the Child:</vt:lpstr>
      <vt:lpstr>Guidance</vt:lpstr>
      <vt:lpstr>    “Sensory” and “Motor” play have positive impacts on development of  body image and motivation to move  and engage.   </vt:lpstr>
      <vt:lpstr>Sensory and motor play</vt:lpstr>
      <vt:lpstr>Sensory Motor Play  is Important Because it:</vt:lpstr>
      <vt:lpstr>Motor Play  Helps Develop Body Image </vt:lpstr>
      <vt:lpstr>Poor Body Image Can Lead To:</vt:lpstr>
      <vt:lpstr>Poor Body Imagery  can present as:</vt:lpstr>
      <vt:lpstr>Movement</vt:lpstr>
      <vt:lpstr>Motor play is a fun way to develop:</vt:lpstr>
      <vt:lpstr>So what is the sensory part  and why is it important?</vt:lpstr>
      <vt:lpstr>Proprioception is:</vt:lpstr>
      <vt:lpstr>Think of a baby – he:</vt:lpstr>
      <vt:lpstr>  We can use this Proprioceptive sense to help the kids with vision impairment learn their body Image!  </vt:lpstr>
      <vt:lpstr>More Proprioception Play Ideas</vt:lpstr>
      <vt:lpstr>The sensory part also includes the VESTIBULAR sense</vt:lpstr>
      <vt:lpstr>The vestibular sense helps to:</vt:lpstr>
      <vt:lpstr>Vestibular Play Ideas</vt:lpstr>
      <vt:lpstr>Motor Play…we all need it!</vt:lpstr>
      <vt:lpstr>So  ENJOY</vt:lpstr>
      <vt:lpstr>Links</vt:lpstr>
    </vt:vector>
  </TitlesOfParts>
  <Company>Moving Forward Ltd</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Kay Daly</dc:creator>
  <cp:lastModifiedBy>Karen Gilligan</cp:lastModifiedBy>
  <cp:revision>75</cp:revision>
  <cp:lastPrinted>2014-03-18T00:52:40Z</cp:lastPrinted>
  <dcterms:created xsi:type="dcterms:W3CDTF">2009-04-08T02:35:38Z</dcterms:created>
  <dcterms:modified xsi:type="dcterms:W3CDTF">2017-08-29T22:06:16Z</dcterms:modified>
</cp:coreProperties>
</file>