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15" r:id="rId1"/>
  </p:sldMasterIdLst>
  <p:sldIdLst>
    <p:sldId id="256" r:id="rId2"/>
    <p:sldId id="257" r:id="rId3"/>
    <p:sldId id="260" r:id="rId4"/>
    <p:sldId id="271"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128"/>
        <a:cs typeface="+mn-cs"/>
      </a:defRPr>
    </a:lvl5pPr>
    <a:lvl6pPr marL="2286000" algn="l" defTabSz="914400" rtl="0" eaLnBrk="1" latinLnBrk="0" hangingPunct="1">
      <a:defRPr kern="1200">
        <a:solidFill>
          <a:schemeClr val="tx1"/>
        </a:solidFill>
        <a:latin typeface="Tahoma" charset="0"/>
        <a:ea typeface="ＭＳ Ｐゴシック" charset="-128"/>
        <a:cs typeface="+mn-cs"/>
      </a:defRPr>
    </a:lvl6pPr>
    <a:lvl7pPr marL="2743200" algn="l" defTabSz="914400" rtl="0" eaLnBrk="1" latinLnBrk="0" hangingPunct="1">
      <a:defRPr kern="1200">
        <a:solidFill>
          <a:schemeClr val="tx1"/>
        </a:solidFill>
        <a:latin typeface="Tahoma" charset="0"/>
        <a:ea typeface="ＭＳ Ｐゴシック" charset="-128"/>
        <a:cs typeface="+mn-cs"/>
      </a:defRPr>
    </a:lvl7pPr>
    <a:lvl8pPr marL="3200400" algn="l" defTabSz="914400" rtl="0" eaLnBrk="1" latinLnBrk="0" hangingPunct="1">
      <a:defRPr kern="1200">
        <a:solidFill>
          <a:schemeClr val="tx1"/>
        </a:solidFill>
        <a:latin typeface="Tahoma" charset="0"/>
        <a:ea typeface="ＭＳ Ｐゴシック" charset="-128"/>
        <a:cs typeface="+mn-cs"/>
      </a:defRPr>
    </a:lvl8pPr>
    <a:lvl9pPr marL="3657600" algn="l" defTabSz="914400" rtl="0" eaLnBrk="1" latinLnBrk="0" hangingPunct="1">
      <a:defRPr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3"/>
  </p:normalViewPr>
  <p:slideViewPr>
    <p:cSldViewPr>
      <p:cViewPr varScale="1">
        <p:scale>
          <a:sx n="101" d="100"/>
          <a:sy n="101" d="100"/>
        </p:scale>
        <p:origin x="21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C98F693-BBFC-494A-9523-4D9FF49879E5}" type="slidenum">
              <a:rPr lang="en-US" altLang="x-none"/>
              <a:pPr/>
              <a:t>‹#›</a:t>
            </a:fld>
            <a:endParaRPr lang="en-US" altLang="x-none"/>
          </a:p>
        </p:txBody>
      </p:sp>
    </p:spTree>
    <p:extLst>
      <p:ext uri="{BB962C8B-B14F-4D97-AF65-F5344CB8AC3E}">
        <p14:creationId xmlns:p14="http://schemas.microsoft.com/office/powerpoint/2010/main" val="12338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666DAFD6-9A48-FC44-B347-541EB9AE0D3C}" type="slidenum">
              <a:rPr lang="en-US" altLang="x-none"/>
              <a:pPr/>
              <a:t>‹#›</a:t>
            </a:fld>
            <a:endParaRPr lang="en-US" altLang="x-none"/>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66E8789-74C1-E446-B223-E4C4B6D00873}" type="slidenum">
              <a:rPr lang="en-US" altLang="x-none"/>
              <a:pPr/>
              <a:t>‹#›</a:t>
            </a:fld>
            <a:endParaRPr lang="en-US" altLang="x-none"/>
          </a:p>
        </p:txBody>
      </p:sp>
    </p:spTree>
    <p:extLst>
      <p:ext uri="{BB962C8B-B14F-4D97-AF65-F5344CB8AC3E}">
        <p14:creationId xmlns:p14="http://schemas.microsoft.com/office/powerpoint/2010/main" val="110934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F6A1C11-5664-6449-9F07-0316DAFF993D}" type="slidenum">
              <a:rPr lang="en-US" altLang="x-none"/>
              <a:pPr/>
              <a:t>‹#›</a:t>
            </a:fld>
            <a:endParaRPr lang="en-US" altLang="x-none"/>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FE305F-8CC0-994B-B77F-0F0032E4DFCA}" type="slidenum">
              <a:rPr lang="en-US" altLang="x-none"/>
              <a:pPr/>
              <a:t>‹#›</a:t>
            </a:fld>
            <a:endParaRPr lang="en-US" altLang="x-none"/>
          </a:p>
        </p:txBody>
      </p:sp>
    </p:spTree>
    <p:extLst>
      <p:ext uri="{BB962C8B-B14F-4D97-AF65-F5344CB8AC3E}">
        <p14:creationId xmlns:p14="http://schemas.microsoft.com/office/powerpoint/2010/main" val="213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17CFDF20-CB31-9D42-B691-36365A9A87B7}" type="slidenum">
              <a:rPr lang="en-US" altLang="x-none"/>
              <a:pPr/>
              <a:t>‹#›</a:t>
            </a:fld>
            <a:endParaRPr lang="en-US" altLang="x-none"/>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B8538F39-1DEE-D248-AE1B-088B4E76FAB1}" type="slidenum">
              <a:rPr lang="en-US" altLang="x-none"/>
              <a:pPr/>
              <a:t>‹#›</a:t>
            </a:fld>
            <a:endParaRPr lang="en-US" altLang="x-none"/>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E4CA481C-E4CE-6241-984F-B8AE845D204A}" type="slidenum">
              <a:rPr lang="en-US" altLang="x-none"/>
              <a:pPr/>
              <a:t>‹#›</a:t>
            </a:fld>
            <a:endParaRPr lang="en-US" altLang="x-none"/>
          </a:p>
        </p:txBody>
      </p: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A47202CB-641B-DD47-A784-FF000CF4E1A0}" type="slidenum">
              <a:rPr lang="en-US" altLang="x-none"/>
              <a:pPr/>
              <a:t>‹#›</a:t>
            </a:fld>
            <a:endParaRPr lang="en-US" altLang="x-none"/>
          </a:p>
        </p:txBody>
      </p: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E8CA3664-D757-2C48-86EC-9F34B49DBE93}" type="slidenum">
              <a:rPr lang="en-US" altLang="x-none"/>
              <a:pPr/>
              <a:t>‹#›</a:t>
            </a:fld>
            <a:endParaRPr lang="en-US" altLang="x-none"/>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FA1D996A-B460-5140-A975-23F08DDD396F}" type="slidenum">
              <a:rPr lang="en-US" altLang="x-none"/>
              <a:pPr/>
              <a:t>‹#›</a:t>
            </a:fld>
            <a:endParaRPr lang="en-US" altLang="x-none"/>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ltLang="x-none"/>
              <a:t>Click to edit Master title style</a:t>
            </a:r>
            <a:endParaRPr lang="en-US"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endParaRPr lang="en-US"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0"/>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0"/>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92FDA7-0919-E145-AA23-80F723583788}"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7772400" cy="1752600"/>
          </a:xfrm>
        </p:spPr>
        <p:txBody>
          <a:bodyPr rtlCol="0">
            <a:normAutofit fontScale="90000"/>
          </a:bodyPr>
          <a:lstStyle/>
          <a:p>
            <a:pPr eaLnBrk="1" fontAlgn="auto" hangingPunct="1">
              <a:spcAft>
                <a:spcPts val="0"/>
              </a:spcAft>
              <a:defRPr/>
            </a:pPr>
            <a:r>
              <a:rPr lang="en-US" sz="4100" dirty="0" smtClean="0">
                <a:latin typeface="Arial"/>
                <a:ea typeface="+mj-ea"/>
                <a:cs typeface="Arial"/>
              </a:rPr>
              <a:t>Having Fun with Sam</a:t>
            </a:r>
            <a:br>
              <a:rPr lang="en-US" sz="4100" dirty="0" smtClean="0">
                <a:latin typeface="Arial"/>
                <a:ea typeface="+mj-ea"/>
                <a:cs typeface="Arial"/>
              </a:rPr>
            </a:br>
            <a:r>
              <a:rPr lang="en-US" sz="4100" dirty="0" smtClean="0">
                <a:latin typeface="Arial"/>
                <a:ea typeface="+mj-ea"/>
                <a:cs typeface="Arial"/>
              </a:rPr>
              <a:t>On the Airbed!</a:t>
            </a:r>
            <a:br>
              <a:rPr lang="en-US" sz="4100" dirty="0" smtClean="0">
                <a:latin typeface="Arial"/>
                <a:ea typeface="+mj-ea"/>
                <a:cs typeface="Arial"/>
              </a:rPr>
            </a:br>
            <a:endParaRPr lang="en-US" sz="4100" dirty="0" smtClean="0">
              <a:latin typeface="Arial"/>
              <a:ea typeface="+mj-ea"/>
              <a:cs typeface="Arial"/>
            </a:endParaRPr>
          </a:p>
        </p:txBody>
      </p:sp>
      <p:sp>
        <p:nvSpPr>
          <p:cNvPr id="3075" name="Rectangle 3"/>
          <p:cNvSpPr>
            <a:spLocks noGrp="1" noChangeArrowheads="1"/>
          </p:cNvSpPr>
          <p:nvPr>
            <p:ph type="subTitle" idx="1"/>
          </p:nvPr>
        </p:nvSpPr>
        <p:spPr>
          <a:xfrm>
            <a:off x="838200" y="2590800"/>
            <a:ext cx="3886200" cy="2819400"/>
          </a:xfrm>
        </p:spPr>
        <p:txBody>
          <a:bodyPr rtlCol="0">
            <a:normAutofit fontScale="70000" lnSpcReduction="20000"/>
          </a:bodyPr>
          <a:lstStyle/>
          <a:p>
            <a:pPr algn="l" eaLnBrk="1" fontAlgn="auto" hangingPunct="1">
              <a:lnSpc>
                <a:spcPct val="120000"/>
              </a:lnSpc>
              <a:spcAft>
                <a:spcPts val="0"/>
              </a:spcAft>
              <a:buFont typeface="Wingdings" charset="0"/>
              <a:buNone/>
              <a:defRPr/>
            </a:pPr>
            <a:r>
              <a:rPr lang="en-US" dirty="0" smtClean="0">
                <a:solidFill>
                  <a:srgbClr val="000000"/>
                </a:solidFill>
                <a:latin typeface="Arial" charset="0"/>
                <a:ea typeface="Arial" charset="0"/>
                <a:cs typeface="Arial" charset="0"/>
              </a:rPr>
              <a:t>A </a:t>
            </a:r>
            <a:r>
              <a:rPr lang="en-US" dirty="0" smtClean="0">
                <a:solidFill>
                  <a:srgbClr val="000000"/>
                </a:solidFill>
                <a:latin typeface="Arial" charset="0"/>
                <a:ea typeface="Arial" charset="0"/>
                <a:cs typeface="Arial" charset="0"/>
              </a:rPr>
              <a:t>tool for safe, fun movement experience and sensory-motor activities</a:t>
            </a:r>
          </a:p>
          <a:p>
            <a:pPr algn="l" eaLnBrk="1" fontAlgn="auto" hangingPunct="1">
              <a:lnSpc>
                <a:spcPct val="120000"/>
              </a:lnSpc>
              <a:spcAft>
                <a:spcPts val="0"/>
              </a:spcAft>
              <a:buFont typeface="Wingdings" charset="0"/>
              <a:buNone/>
              <a:defRPr/>
            </a:pPr>
            <a:endParaRPr lang="en-US" sz="1200" dirty="0" smtClean="0">
              <a:solidFill>
                <a:srgbClr val="000000"/>
              </a:solidFill>
              <a:latin typeface="Arial" charset="0"/>
              <a:ea typeface="Arial" charset="0"/>
              <a:cs typeface="Arial" charset="0"/>
            </a:endParaRPr>
          </a:p>
          <a:p>
            <a:pPr algn="l" eaLnBrk="1" fontAlgn="auto" hangingPunct="1">
              <a:lnSpc>
                <a:spcPct val="120000"/>
              </a:lnSpc>
              <a:spcAft>
                <a:spcPts val="0"/>
              </a:spcAft>
              <a:buFont typeface="Wingdings" charset="0"/>
              <a:buNone/>
              <a:defRPr/>
            </a:pPr>
            <a:r>
              <a:rPr lang="en-US" sz="2600" dirty="0" smtClean="0">
                <a:solidFill>
                  <a:srgbClr val="000000"/>
                </a:solidFill>
                <a:latin typeface="Arial" charset="0"/>
                <a:ea typeface="Arial" charset="0"/>
                <a:cs typeface="Arial" charset="0"/>
              </a:rPr>
              <a:t>NB: Always check with medical and therapy team members when implementing a motor play </a:t>
            </a:r>
            <a:r>
              <a:rPr lang="en-US" sz="2600" dirty="0" err="1" smtClean="0">
                <a:solidFill>
                  <a:srgbClr val="000000"/>
                </a:solidFill>
                <a:latin typeface="Arial" charset="0"/>
                <a:ea typeface="Arial" charset="0"/>
                <a:cs typeface="Arial" charset="0"/>
              </a:rPr>
              <a:t>programme</a:t>
            </a:r>
            <a:r>
              <a:rPr lang="en-US" sz="2600" dirty="0" smtClean="0">
                <a:solidFill>
                  <a:srgbClr val="000000"/>
                </a:solidFill>
                <a:latin typeface="Arial" charset="0"/>
                <a:ea typeface="Arial" charset="0"/>
                <a:cs typeface="Arial" charset="0"/>
              </a:rPr>
              <a:t>.</a:t>
            </a:r>
            <a:endParaRPr lang="en-US" sz="2600" dirty="0" smtClean="0">
              <a:solidFill>
                <a:srgbClr val="000000"/>
              </a:solidFill>
              <a:latin typeface="Arial" charset="0"/>
              <a:ea typeface="Arial" charset="0"/>
              <a:cs typeface="Arial" charset="0"/>
            </a:endParaRPr>
          </a:p>
        </p:txBody>
      </p:sp>
      <p:pic>
        <p:nvPicPr>
          <p:cNvPr id="13315" name="Picture 4" descr="Samantha, a student who normally uses a wheelchair and is blind, is laying on the airbed sm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25" y="2743200"/>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42300" cy="723900"/>
          </a:xfrm>
          <a:prstGeom prst="rect">
            <a:avLst/>
          </a:prstGeom>
        </p:spPr>
        <p:txBody>
          <a:bodyPr rtlCol="0">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Having fun</a:t>
            </a:r>
            <a:endParaRPr lang="en-US" dirty="0" smtClean="0">
              <a:latin typeface="Arial"/>
              <a:ea typeface="+mj-ea"/>
              <a:cs typeface="Arial"/>
            </a:endParaRPr>
          </a:p>
        </p:txBody>
      </p:sp>
      <p:sp>
        <p:nvSpPr>
          <p:cNvPr id="22529" name="Rectangle 2"/>
          <p:cNvSpPr>
            <a:spLocks noGrp="1" noChangeArrowheads="1"/>
          </p:cNvSpPr>
          <p:nvPr>
            <p:ph type="title"/>
          </p:nvPr>
        </p:nvSpPr>
        <p:spPr>
          <a:xfrm>
            <a:off x="457200" y="1066800"/>
            <a:ext cx="8229600" cy="1143000"/>
          </a:xfrm>
        </p:spPr>
        <p:txBody>
          <a:bodyPr/>
          <a:lstStyle/>
          <a:p>
            <a:pPr eaLnBrk="1" hangingPunct="1"/>
            <a:r>
              <a:rPr lang="en-US" altLang="x-none" sz="2800">
                <a:latin typeface="Arial" charset="0"/>
                <a:ea typeface="ＭＳ Ｐゴシック" charset="-128"/>
              </a:rPr>
              <a:t>And then count three, lifting the airbed edge more until she rolls, or has fun resisting!!</a:t>
            </a:r>
            <a:r>
              <a:rPr lang="en-US" altLang="x-none" sz="4000">
                <a:latin typeface="Arial" charset="0"/>
                <a:ea typeface="ＭＳ Ｐゴシック" charset="-128"/>
              </a:rPr>
              <a:t> </a:t>
            </a:r>
          </a:p>
        </p:txBody>
      </p:sp>
      <p:pic>
        <p:nvPicPr>
          <p:cNvPr id="22530" name="Picture 4" descr="The O &amp; M Specialist is lifting the airbed edge.  Sam is smiling and having fu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1295400" y="2362200"/>
            <a:ext cx="6553200" cy="360400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457200"/>
            <a:ext cx="8242300" cy="723900"/>
          </a:xfrm>
          <a:prstGeom prst="rect">
            <a:avLst/>
          </a:prstGeom>
        </p:spPr>
        <p:txBody>
          <a:bodyPr rtlCol="0">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Being safe and having fun</a:t>
            </a:r>
            <a:endParaRPr lang="en-US" dirty="0" smtClean="0">
              <a:latin typeface="Arial"/>
              <a:ea typeface="+mj-ea"/>
              <a:cs typeface="Arial"/>
            </a:endParaRPr>
          </a:p>
        </p:txBody>
      </p:sp>
      <p:sp>
        <p:nvSpPr>
          <p:cNvPr id="13314" name="Rectangle 2"/>
          <p:cNvSpPr>
            <a:spLocks noGrp="1" noChangeArrowheads="1"/>
          </p:cNvSpPr>
          <p:nvPr>
            <p:ph type="title"/>
          </p:nvPr>
        </p:nvSpPr>
        <p:spPr>
          <a:xfrm>
            <a:off x="533400" y="1462088"/>
            <a:ext cx="8229600" cy="1143000"/>
          </a:xfrm>
        </p:spPr>
        <p:txBody>
          <a:bodyPr rtlCol="0">
            <a:normAutofit fontScale="90000"/>
          </a:bodyPr>
          <a:lstStyle/>
          <a:p>
            <a:pPr eaLnBrk="1" fontAlgn="auto" hangingPunct="1">
              <a:spcAft>
                <a:spcPts val="0"/>
              </a:spcAft>
              <a:defRPr/>
            </a:pPr>
            <a:r>
              <a:rPr lang="en-US" sz="3600" dirty="0" smtClean="0">
                <a:latin typeface="Arial"/>
                <a:ea typeface="+mj-ea"/>
                <a:cs typeface="Arial"/>
              </a:rPr>
              <a:t>There are many movements and positions that can be explored on the airbed.</a:t>
            </a:r>
          </a:p>
        </p:txBody>
      </p:sp>
      <p:pic>
        <p:nvPicPr>
          <p:cNvPr id="23554" name="Picture 4" descr="The O &amp; M Specialist is touching Sams back asking if she want to roll to lying down on her b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743200"/>
            <a:ext cx="3084513" cy="2312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Rectangle 6"/>
          <p:cNvSpPr>
            <a:spLocks noChangeArrowheads="1"/>
          </p:cNvSpPr>
          <p:nvPr/>
        </p:nvSpPr>
        <p:spPr bwMode="auto">
          <a:xfrm>
            <a:off x="838200" y="5181600"/>
            <a:ext cx="4038600"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r>
              <a:rPr lang="en-US" sz="2400" dirty="0">
                <a:ea typeface="ＭＳ Ｐゴシック" charset="0"/>
              </a:rPr>
              <a:t>As long as it is fun and safe!  </a:t>
            </a:r>
          </a:p>
        </p:txBody>
      </p:sp>
      <p:pic>
        <p:nvPicPr>
          <p:cNvPr id="23555" name="Picture 5" descr="Sam rolls to near the edge of the airbed and the O &amp; M Specialist quickly supports Sam's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382000" cy="1295400"/>
          </a:xfrm>
        </p:spPr>
        <p:txBody>
          <a:bodyPr rtlCol="0">
            <a:normAutofit fontScale="90000"/>
          </a:bodyPr>
          <a:lstStyle/>
          <a:p>
            <a:pPr eaLnBrk="1" fontAlgn="auto" hangingPunct="1">
              <a:spcAft>
                <a:spcPts val="0"/>
              </a:spcAft>
              <a:defRPr/>
            </a:pPr>
            <a:r>
              <a:rPr lang="en-US" sz="3200" dirty="0" smtClean="0">
                <a:latin typeface="Arial"/>
                <a:ea typeface="+mj-ea"/>
                <a:cs typeface="Arial"/>
              </a:rPr>
              <a:t>As well as using it for bouncing and rolling and learning about movement and the body that way</a:t>
            </a:r>
          </a:p>
        </p:txBody>
      </p:sp>
      <p:sp>
        <p:nvSpPr>
          <p:cNvPr id="14339" name="Rectangle 3"/>
          <p:cNvSpPr>
            <a:spLocks noGrp="1" noChangeArrowheads="1"/>
          </p:cNvSpPr>
          <p:nvPr>
            <p:ph idx="1"/>
          </p:nvPr>
        </p:nvSpPr>
        <p:spPr>
          <a:xfrm>
            <a:off x="457200" y="1990725"/>
            <a:ext cx="8229600" cy="914400"/>
          </a:xfrm>
        </p:spPr>
        <p:txBody>
          <a:bodyPr>
            <a:normAutofit/>
          </a:bodyPr>
          <a:lstStyle/>
          <a:p>
            <a:pPr eaLnBrk="1" hangingPunct="1">
              <a:lnSpc>
                <a:spcPct val="90000"/>
              </a:lnSpc>
            </a:pPr>
            <a:r>
              <a:rPr lang="en-US" altLang="x-none" sz="2400" dirty="0">
                <a:latin typeface="Arial" charset="0"/>
                <a:ea typeface="ＭＳ Ｐゴシック" charset="-128"/>
              </a:rPr>
              <a:t>Sam also enjoys us using firm holding to help her brain learn about and control her lower limbs</a:t>
            </a:r>
          </a:p>
          <a:p>
            <a:pPr eaLnBrk="1" hangingPunct="1">
              <a:lnSpc>
                <a:spcPct val="90000"/>
              </a:lnSpc>
              <a:buFont typeface="Arial" charset="0"/>
              <a:buNone/>
            </a:pPr>
            <a:endParaRPr lang="en-US" altLang="x-none" sz="2400" dirty="0">
              <a:latin typeface="Arial" charset="0"/>
              <a:ea typeface="ＭＳ Ｐゴシック" charset="-128"/>
            </a:endParaRPr>
          </a:p>
        </p:txBody>
      </p:sp>
      <p:sp>
        <p:nvSpPr>
          <p:cNvPr id="5" name="Rectangle 3"/>
          <p:cNvSpPr txBox="1">
            <a:spLocks noChangeArrowheads="1"/>
          </p:cNvSpPr>
          <p:nvPr/>
        </p:nvSpPr>
        <p:spPr bwMode="auto">
          <a:xfrm>
            <a:off x="457200" y="3352800"/>
            <a:ext cx="4800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pPr>
            <a:r>
              <a:rPr lang="en-US" altLang="x-none" sz="2400" smtClean="0">
                <a:latin typeface="Arial" charset="0"/>
                <a:ea typeface="ＭＳ Ｐゴシック" charset="-128"/>
              </a:rPr>
              <a:t>Again </a:t>
            </a:r>
            <a:r>
              <a:rPr lang="en-US" altLang="x-none" sz="2400" dirty="0" smtClean="0">
                <a:latin typeface="Arial" charset="0"/>
                <a:ea typeface="ＭＳ Ｐゴシック" charset="-128"/>
              </a:rPr>
              <a:t>using the airbed to encourage her to position so she can </a:t>
            </a:r>
            <a:r>
              <a:rPr lang="en-US" altLang="en-US" sz="2400" dirty="0" smtClean="0">
                <a:latin typeface="Arial" charset="0"/>
                <a:ea typeface="ＭＳ Ｐゴシック" charset="-128"/>
              </a:rPr>
              <a:t>‘</a:t>
            </a:r>
            <a:r>
              <a:rPr lang="en-US" altLang="x-none" sz="2400" dirty="0" smtClean="0">
                <a:latin typeface="Arial" charset="0"/>
                <a:ea typeface="ＭＳ Ｐゴシック" charset="-128"/>
              </a:rPr>
              <a:t>shove</a:t>
            </a:r>
            <a:r>
              <a:rPr lang="en-US" altLang="en-US" sz="2400" dirty="0" smtClean="0">
                <a:latin typeface="Arial" charset="0"/>
                <a:ea typeface="ＭＳ Ｐゴシック" charset="-128"/>
              </a:rPr>
              <a:t>’</a:t>
            </a:r>
            <a:r>
              <a:rPr lang="en-US" altLang="x-none" sz="2400" dirty="0" smtClean="0">
                <a:latin typeface="Arial" charset="0"/>
                <a:ea typeface="ＭＳ Ｐゴシック" charset="-128"/>
              </a:rPr>
              <a:t> me away with her legs and feet</a:t>
            </a:r>
            <a:endParaRPr lang="en-US" altLang="x-none" sz="2400" dirty="0">
              <a:latin typeface="Arial" charset="0"/>
              <a:ea typeface="ＭＳ Ｐゴシック" charset="-128"/>
            </a:endParaRPr>
          </a:p>
        </p:txBody>
      </p:sp>
      <p:pic>
        <p:nvPicPr>
          <p:cNvPr id="24579" name="Picture 4" descr="Sam is pushing the O &amp; M Specialist away with the legs.  She has a smile on her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695" y="3276600"/>
            <a:ext cx="368680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477962"/>
          </a:xfrm>
        </p:spPr>
        <p:txBody>
          <a:bodyPr rtlCol="0">
            <a:normAutofit fontScale="90000"/>
          </a:bodyPr>
          <a:lstStyle/>
          <a:p>
            <a:pPr eaLnBrk="1" fontAlgn="auto" hangingPunct="1">
              <a:spcAft>
                <a:spcPts val="0"/>
              </a:spcAft>
              <a:defRPr/>
            </a:pPr>
            <a:r>
              <a:rPr lang="en-US" sz="3200" dirty="0" smtClean="0">
                <a:latin typeface="Arial"/>
                <a:ea typeface="+mj-ea"/>
                <a:cs typeface="Arial"/>
              </a:rPr>
              <a:t>Adding firm but gentle pressure to her legs, held in the right position, gently assisting her to bend them</a:t>
            </a:r>
            <a:endParaRPr lang="en-US" sz="4000" dirty="0" smtClean="0">
              <a:latin typeface="Arial"/>
              <a:ea typeface="+mj-ea"/>
              <a:cs typeface="Arial"/>
            </a:endParaRPr>
          </a:p>
        </p:txBody>
      </p:sp>
      <p:sp>
        <p:nvSpPr>
          <p:cNvPr id="15364" name="Rectangle 5"/>
          <p:cNvSpPr>
            <a:spLocks noChangeArrowheads="1"/>
          </p:cNvSpPr>
          <p:nvPr/>
        </p:nvSpPr>
        <p:spPr bwMode="auto">
          <a:xfrm>
            <a:off x="838200" y="3157210"/>
            <a:ext cx="31242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342900" indent="-342900" eaLnBrk="1" hangingPunct="1">
              <a:buFont typeface="Arial"/>
              <a:buChar char="•"/>
              <a:defRPr/>
            </a:pPr>
            <a:r>
              <a:rPr lang="en-US" sz="2400" dirty="0">
                <a:latin typeface="Arial"/>
                <a:ea typeface="ＭＳ Ｐゴシック" charset="0"/>
                <a:cs typeface="Arial"/>
              </a:rPr>
              <a:t>Can help her develop awareness and strength and control</a:t>
            </a:r>
          </a:p>
        </p:txBody>
      </p:sp>
      <p:pic>
        <p:nvPicPr>
          <p:cNvPr id="25602" name="Picture 4" descr="The O &amp; M Specialist is gently holding Sam's legs against her stomach so Sam has them bent up a b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84650" y="2438400"/>
            <a:ext cx="4502150" cy="33766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x-none" sz="4000">
                <a:latin typeface="Arial" charset="0"/>
                <a:ea typeface="ＭＳ Ｐゴシック" charset="-128"/>
              </a:rPr>
              <a:t>To push me away and have fun!</a:t>
            </a:r>
          </a:p>
        </p:txBody>
      </p:sp>
      <p:pic>
        <p:nvPicPr>
          <p:cNvPr id="26626" name="Picture 4" descr="From the bent leg position Sam is pushing her legs out to push the Specialist awa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371600"/>
            <a:ext cx="48006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1"/>
          <p:cNvSpPr>
            <a:spLocks noChangeArrowheads="1"/>
          </p:cNvSpPr>
          <p:nvPr/>
        </p:nvSpPr>
        <p:spPr bwMode="auto">
          <a:xfrm>
            <a:off x="533400" y="52578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lang="en-NZ" altLang="x-none" sz="2000">
                <a:solidFill>
                  <a:srgbClr val="000000"/>
                </a:solidFill>
                <a:latin typeface="Arial" charset="0"/>
              </a:rPr>
              <a:t>Check with your local Resource Teacher Vision for more information</a:t>
            </a:r>
          </a:p>
        </p:txBody>
      </p:sp>
      <p:sp>
        <p:nvSpPr>
          <p:cNvPr id="26628" name="TextBox 1"/>
          <p:cNvSpPr txBox="1">
            <a:spLocks noChangeArrowheads="1"/>
          </p:cNvSpPr>
          <p:nvPr/>
        </p:nvSpPr>
        <p:spPr bwMode="auto">
          <a:xfrm>
            <a:off x="762000" y="57912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r>
              <a:rPr lang="en-US" altLang="x-none" sz="2000">
                <a:latin typeface="Arial" charset="0"/>
              </a:rPr>
              <a:t>Developed by Moving Forward Ltd and BLENNZ,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12750" y="228600"/>
            <a:ext cx="5549900" cy="990600"/>
          </a:xfrm>
        </p:spPr>
        <p:txBody>
          <a:bodyPr/>
          <a:lstStyle/>
          <a:p>
            <a:pPr eaLnBrk="1" hangingPunct="1"/>
            <a:r>
              <a:rPr lang="en-US" altLang="x-none" sz="4000">
                <a:latin typeface="Tahoma" charset="0"/>
                <a:ea typeface="ＭＳ Ｐゴシック" charset="-128"/>
              </a:rPr>
              <a:t/>
            </a:r>
            <a:br>
              <a:rPr lang="en-US" altLang="x-none" sz="4000">
                <a:latin typeface="Tahoma" charset="0"/>
                <a:ea typeface="ＭＳ Ｐゴシック" charset="-128"/>
              </a:rPr>
            </a:br>
            <a:r>
              <a:rPr lang="en-US" altLang="x-none" sz="4000">
                <a:latin typeface="Arial" charset="0"/>
                <a:ea typeface="ＭＳ Ｐゴシック" charset="-128"/>
              </a:rPr>
              <a:t>What</a:t>
            </a:r>
            <a:r>
              <a:rPr lang="en-US" altLang="en-US" sz="4000">
                <a:latin typeface="Arial" charset="0"/>
                <a:ea typeface="ＭＳ Ｐゴシック" charset="-128"/>
              </a:rPr>
              <a:t>’</a:t>
            </a:r>
            <a:r>
              <a:rPr lang="en-US" altLang="x-none" sz="4000">
                <a:latin typeface="Arial" charset="0"/>
                <a:ea typeface="ＭＳ Ｐゴシック" charset="-128"/>
              </a:rPr>
              <a:t>s coming next: </a:t>
            </a:r>
            <a:br>
              <a:rPr lang="en-US" altLang="x-none" sz="4000">
                <a:latin typeface="Arial" charset="0"/>
                <a:ea typeface="ＭＳ Ｐゴシック" charset="-128"/>
              </a:rPr>
            </a:br>
            <a:endParaRPr lang="en-US" altLang="x-none" sz="4000">
              <a:latin typeface="Arial" charset="0"/>
              <a:ea typeface="ＭＳ Ｐゴシック" charset="-128"/>
            </a:endParaRPr>
          </a:p>
        </p:txBody>
      </p:sp>
      <p:sp>
        <p:nvSpPr>
          <p:cNvPr id="4099" name="Rectangle 3"/>
          <p:cNvSpPr>
            <a:spLocks noGrp="1" noChangeArrowheads="1"/>
          </p:cNvSpPr>
          <p:nvPr>
            <p:ph idx="1"/>
          </p:nvPr>
        </p:nvSpPr>
        <p:spPr>
          <a:xfrm>
            <a:off x="412750" y="1219200"/>
            <a:ext cx="8274050" cy="5410200"/>
          </a:xfrm>
        </p:spPr>
        <p:txBody>
          <a:bodyPr>
            <a:noAutofit/>
          </a:bodyPr>
          <a:lstStyle/>
          <a:p>
            <a:pPr marL="0" indent="0" eaLnBrk="1" hangingPunct="1">
              <a:buFont typeface="Arial" charset="0"/>
              <a:buNone/>
            </a:pPr>
            <a:r>
              <a:rPr lang="en-US" altLang="x-none" sz="2100" dirty="0">
                <a:latin typeface="Arial" charset="0"/>
                <a:ea typeface="ＭＳ Ｐゴシック" charset="-128"/>
              </a:rPr>
              <a:t>Personal Identifiers/Object </a:t>
            </a:r>
            <a:r>
              <a:rPr lang="en-US" altLang="x-none" sz="2100" dirty="0" smtClean="0">
                <a:latin typeface="Arial" charset="0"/>
                <a:ea typeface="ＭＳ Ｐゴシック" charset="-128"/>
              </a:rPr>
              <a:t>Cues/signs or </a:t>
            </a:r>
            <a:endParaRPr lang="en-US" altLang="x-none" sz="2100" dirty="0">
              <a:latin typeface="Arial" charset="0"/>
              <a:ea typeface="ＭＳ Ｐゴシック" charset="-128"/>
            </a:endParaRPr>
          </a:p>
          <a:p>
            <a:pPr marL="0" indent="0" eaLnBrk="1" hangingPunct="1">
              <a:buFont typeface="Arial" charset="0"/>
              <a:buNone/>
            </a:pPr>
            <a:r>
              <a:rPr lang="en-US" altLang="x-none" sz="2100" dirty="0">
                <a:latin typeface="Arial" charset="0"/>
                <a:ea typeface="ＭＳ Ｐゴシック" charset="-128"/>
              </a:rPr>
              <a:t>other forms of communication are</a:t>
            </a:r>
          </a:p>
          <a:p>
            <a:pPr marL="0" indent="0" eaLnBrk="1" hangingPunct="1">
              <a:buFont typeface="Arial" charset="0"/>
              <a:buNone/>
            </a:pPr>
            <a:r>
              <a:rPr lang="en-US" altLang="x-none" sz="2100" dirty="0">
                <a:latin typeface="Arial" charset="0"/>
                <a:ea typeface="ＭＳ Ｐゴシック" charset="-128"/>
              </a:rPr>
              <a:t>important!</a:t>
            </a:r>
          </a:p>
          <a:p>
            <a:pPr marL="0" indent="0" eaLnBrk="1" hangingPunct="1">
              <a:buFont typeface="Arial" charset="0"/>
              <a:buNone/>
            </a:pPr>
            <a:endParaRPr lang="en-US" altLang="x-none" sz="1200" dirty="0">
              <a:latin typeface="Arial" charset="0"/>
              <a:ea typeface="ＭＳ Ｐゴシック" charset="-128"/>
            </a:endParaRPr>
          </a:p>
          <a:p>
            <a:pPr marL="0" indent="0" eaLnBrk="1" hangingPunct="1">
              <a:lnSpc>
                <a:spcPct val="110000"/>
              </a:lnSpc>
              <a:buFont typeface="Arial" charset="0"/>
              <a:buNone/>
            </a:pPr>
            <a:r>
              <a:rPr lang="en-US" altLang="x-none" sz="2000" dirty="0">
                <a:latin typeface="Arial" charset="0"/>
                <a:ea typeface="ＭＳ Ｐゴシック" charset="-128"/>
              </a:rPr>
              <a:t>As always, Sam is </a:t>
            </a:r>
            <a:endParaRPr lang="en-US" altLang="x-none" sz="2000" dirty="0" smtClean="0">
              <a:latin typeface="Arial" charset="0"/>
              <a:ea typeface="ＭＳ Ｐゴシック" charset="-128"/>
            </a:endParaRPr>
          </a:p>
          <a:p>
            <a:pPr eaLnBrk="1" hangingPunct="1">
              <a:lnSpc>
                <a:spcPct val="110000"/>
              </a:lnSpc>
            </a:pPr>
            <a:r>
              <a:rPr lang="en-US" altLang="en-US" sz="2000" b="1" dirty="0" smtClean="0">
                <a:latin typeface="Arial" charset="0"/>
                <a:ea typeface="ＭＳ Ｐゴシック" charset="-128"/>
              </a:rPr>
              <a:t>‘</a:t>
            </a:r>
            <a:r>
              <a:rPr lang="en-US" altLang="x-none" sz="2000" b="1" dirty="0">
                <a:latin typeface="Arial" charset="0"/>
                <a:ea typeface="ＭＳ Ｐゴシック" charset="-128"/>
              </a:rPr>
              <a:t>forewarned</a:t>
            </a:r>
            <a:r>
              <a:rPr lang="en-US" altLang="en-US" sz="2000" dirty="0">
                <a:latin typeface="Arial" charset="0"/>
                <a:ea typeface="ＭＳ Ｐゴシック" charset="-128"/>
              </a:rPr>
              <a:t>’</a:t>
            </a:r>
            <a:r>
              <a:rPr lang="en-US" altLang="x-none" sz="2000" dirty="0">
                <a:latin typeface="Arial" charset="0"/>
                <a:ea typeface="ＭＳ Ｐゴシック" charset="-128"/>
              </a:rPr>
              <a:t> about what is coming up on her timetable, just before she goes to the airbed </a:t>
            </a:r>
            <a:r>
              <a:rPr lang="en-US" altLang="x-none" sz="2000" dirty="0" smtClean="0">
                <a:latin typeface="Arial" charset="0"/>
                <a:ea typeface="ＭＳ Ｐゴシック" charset="-128"/>
              </a:rPr>
              <a:t>session.</a:t>
            </a:r>
          </a:p>
          <a:p>
            <a:pPr eaLnBrk="1" hangingPunct="1">
              <a:lnSpc>
                <a:spcPct val="110000"/>
              </a:lnSpc>
            </a:pPr>
            <a:r>
              <a:rPr lang="en-US" altLang="x-none" sz="2000" dirty="0" smtClean="0">
                <a:latin typeface="Arial" charset="0"/>
                <a:ea typeface="ＭＳ Ｐゴシック" charset="-128"/>
              </a:rPr>
              <a:t>She </a:t>
            </a:r>
            <a:r>
              <a:rPr lang="en-US" altLang="x-none" sz="2000" dirty="0">
                <a:latin typeface="Arial" charset="0"/>
                <a:ea typeface="ＭＳ Ｐゴシック" charset="-128"/>
              </a:rPr>
              <a:t>is encouraged to feel her </a:t>
            </a:r>
            <a:r>
              <a:rPr lang="en-US" altLang="en-US" sz="2000" dirty="0">
                <a:latin typeface="Arial" charset="0"/>
                <a:ea typeface="ＭＳ Ｐゴシック" charset="-128"/>
              </a:rPr>
              <a:t>‘</a:t>
            </a:r>
            <a:r>
              <a:rPr lang="en-US" altLang="x-none" sz="2000" dirty="0">
                <a:latin typeface="Arial" charset="0"/>
                <a:ea typeface="ＭＳ Ｐゴシック" charset="-128"/>
              </a:rPr>
              <a:t>object cue</a:t>
            </a:r>
            <a:r>
              <a:rPr lang="en-US" altLang="en-US" sz="2000" dirty="0">
                <a:latin typeface="Arial" charset="0"/>
                <a:ea typeface="ＭＳ Ｐゴシック" charset="-128"/>
              </a:rPr>
              <a:t>’</a:t>
            </a:r>
            <a:r>
              <a:rPr lang="en-US" altLang="x-none" sz="2000" dirty="0">
                <a:latin typeface="Arial" charset="0"/>
                <a:ea typeface="ＭＳ Ｐゴシック" charset="-128"/>
              </a:rPr>
              <a:t> that feels like the airbed surface. This gives her a sense of ANTICIPATION or KNOWLEDGE of what</a:t>
            </a:r>
            <a:r>
              <a:rPr lang="en-US" altLang="en-US" sz="2000" dirty="0">
                <a:latin typeface="Arial" charset="0"/>
                <a:ea typeface="ＭＳ Ｐゴシック" charset="-128"/>
              </a:rPr>
              <a:t>’</a:t>
            </a:r>
            <a:r>
              <a:rPr lang="en-US" altLang="x-none" sz="2000" dirty="0">
                <a:latin typeface="Arial" charset="0"/>
                <a:ea typeface="ＭＳ Ｐゴシック" charset="-128"/>
              </a:rPr>
              <a:t>s about to happen and provides her with CONTROL over her immediate world, both of which contribute to self </a:t>
            </a:r>
            <a:r>
              <a:rPr lang="en-US" altLang="x-none" sz="2000" dirty="0" smtClean="0">
                <a:latin typeface="Arial" charset="0"/>
                <a:ea typeface="ＭＳ Ｐゴシック" charset="-128"/>
              </a:rPr>
              <a:t>esteem!</a:t>
            </a:r>
          </a:p>
          <a:p>
            <a:pPr eaLnBrk="1" hangingPunct="1">
              <a:lnSpc>
                <a:spcPct val="110000"/>
              </a:lnSpc>
            </a:pPr>
            <a:r>
              <a:rPr lang="en-US" altLang="x-none" sz="2000" dirty="0" smtClean="0">
                <a:latin typeface="Arial" charset="0"/>
                <a:ea typeface="ＭＳ Ｐゴシック" charset="-128"/>
              </a:rPr>
              <a:t>It </a:t>
            </a:r>
            <a:r>
              <a:rPr lang="en-US" altLang="x-none" sz="2000" dirty="0">
                <a:latin typeface="Arial" charset="0"/>
                <a:ea typeface="ＭＳ Ｐゴシック" charset="-128"/>
              </a:rPr>
              <a:t>is important that blind students, particularly those in wheelchairs, be given the opportunity to understand what is about to happen to them, otherwise its just like being in chaos all the time, not knowing where you are going or what you are expected to do!</a:t>
            </a:r>
          </a:p>
        </p:txBody>
      </p:sp>
      <p:pic>
        <p:nvPicPr>
          <p:cNvPr id="14339" name="Picture 4" descr="The O &amp; M Specialist is helping Sam to feel her object cue that  lets her know where she is about to go and also gives her a choise to communicate whether she wants to go there or n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5908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4419600" cy="1143000"/>
          </a:xfrm>
        </p:spPr>
        <p:txBody>
          <a:bodyPr rtlCol="0">
            <a:normAutofit fontScale="90000"/>
          </a:bodyPr>
          <a:lstStyle/>
          <a:p>
            <a:pPr eaLnBrk="1" fontAlgn="auto" hangingPunct="1">
              <a:spcAft>
                <a:spcPts val="0"/>
              </a:spcAft>
              <a:defRPr/>
            </a:pPr>
            <a:r>
              <a:rPr lang="en-US" dirty="0" smtClean="0">
                <a:latin typeface="Arial"/>
                <a:ea typeface="+mj-ea"/>
                <a:cs typeface="Arial"/>
              </a:rPr>
              <a:t>Keep the </a:t>
            </a:r>
            <a:br>
              <a:rPr lang="en-US" dirty="0" smtClean="0">
                <a:latin typeface="Arial"/>
                <a:ea typeface="+mj-ea"/>
                <a:cs typeface="Arial"/>
              </a:rPr>
            </a:br>
            <a:r>
              <a:rPr lang="en-US" dirty="0" smtClean="0">
                <a:latin typeface="Arial"/>
                <a:ea typeface="+mj-ea"/>
                <a:cs typeface="Arial"/>
              </a:rPr>
              <a:t>same routes</a:t>
            </a:r>
          </a:p>
        </p:txBody>
      </p:sp>
      <p:sp>
        <p:nvSpPr>
          <p:cNvPr id="15362" name="Rectangle 3"/>
          <p:cNvSpPr>
            <a:spLocks noGrp="1" noChangeArrowheads="1"/>
          </p:cNvSpPr>
          <p:nvPr>
            <p:ph idx="1"/>
          </p:nvPr>
        </p:nvSpPr>
        <p:spPr>
          <a:xfrm>
            <a:off x="457200" y="1981200"/>
            <a:ext cx="8229600" cy="4495800"/>
          </a:xfrm>
        </p:spPr>
        <p:txBody>
          <a:bodyPr/>
          <a:lstStyle/>
          <a:p>
            <a:pPr eaLnBrk="1" hangingPunct="1"/>
            <a:r>
              <a:rPr lang="en-US" altLang="x-none" sz="2800" dirty="0">
                <a:latin typeface="Arial" charset="0"/>
                <a:ea typeface="ＭＳ Ｐゴシック" charset="-128"/>
              </a:rPr>
              <a:t>Sam is then wheeled through the</a:t>
            </a:r>
            <a:r>
              <a:rPr lang="en-US" altLang="x-none" sz="2800" b="1" dirty="0">
                <a:latin typeface="Arial" charset="0"/>
                <a:ea typeface="ＭＳ Ｐゴシック" charset="-128"/>
              </a:rPr>
              <a:t> SAME</a:t>
            </a:r>
            <a:r>
              <a:rPr lang="en-US" altLang="x-none" sz="2800" dirty="0">
                <a:latin typeface="Arial" charset="0"/>
                <a:ea typeface="ＭＳ Ｐゴシック" charset="-128"/>
              </a:rPr>
              <a:t> route to get to the airbed that is positioned by the windows all the time she uses it.</a:t>
            </a:r>
          </a:p>
          <a:p>
            <a:pPr eaLnBrk="1" hangingPunct="1"/>
            <a:r>
              <a:rPr lang="en-US" altLang="x-none" sz="2800" dirty="0">
                <a:latin typeface="Arial" charset="0"/>
                <a:ea typeface="ＭＳ Ｐゴシック" charset="-128"/>
              </a:rPr>
              <a:t>It is again really important for the team to agree on a consistent route between destinations, this gives the student who is blind and in a wheelchair a sense of </a:t>
            </a:r>
            <a:r>
              <a:rPr lang="en-US" altLang="x-none" sz="2800" b="1" dirty="0">
                <a:latin typeface="Arial" charset="0"/>
                <a:ea typeface="ＭＳ Ｐゴシック" charset="-128"/>
              </a:rPr>
              <a:t>ANTIPATION </a:t>
            </a:r>
            <a:r>
              <a:rPr lang="en-US" altLang="x-none" sz="2800" dirty="0">
                <a:latin typeface="Arial" charset="0"/>
                <a:ea typeface="ＭＳ Ｐゴシック" charset="-128"/>
              </a:rPr>
              <a:t>and </a:t>
            </a:r>
            <a:r>
              <a:rPr lang="en-US" altLang="x-none" sz="2800" b="1" dirty="0">
                <a:latin typeface="Arial" charset="0"/>
                <a:ea typeface="ＭＳ Ｐゴシック" charset="-128"/>
              </a:rPr>
              <a:t>CONTROL</a:t>
            </a:r>
            <a:r>
              <a:rPr lang="en-US" altLang="x-none" sz="2800" dirty="0">
                <a:latin typeface="Arial" charset="0"/>
                <a:ea typeface="ＭＳ Ｐゴシック" charset="-128"/>
              </a:rPr>
              <a:t> as she learns that to get to the airbed she does a 180 degree turn, pauses, is moved forward till she contacts the wall in front.</a:t>
            </a:r>
          </a:p>
          <a:p>
            <a:pPr eaLnBrk="1" hangingPunct="1">
              <a:lnSpc>
                <a:spcPct val="80000"/>
              </a:lnSpc>
            </a:pPr>
            <a:endParaRPr lang="en-US" altLang="x-none" sz="2800" dirty="0">
              <a:latin typeface="Tahoma" charset="0"/>
              <a:ea typeface="ＭＳ Ｐゴシック" charset="-128"/>
            </a:endParaRPr>
          </a:p>
        </p:txBody>
      </p:sp>
      <p:pic>
        <p:nvPicPr>
          <p:cNvPr id="15363" name="Picture 4" descr="Sam is being pushed on route to the air bed session using the same route and using straight lines"/>
          <p:cNvPicPr>
            <a:picLocks noChangeAspect="1" noChangeArrowheads="1"/>
          </p:cNvPicPr>
          <p:nvPr/>
        </p:nvPicPr>
        <p:blipFill>
          <a:blip r:embed="rId2">
            <a:extLst>
              <a:ext uri="{28A0092B-C50C-407E-A947-70E740481C1C}">
                <a14:useLocalDpi xmlns:a14="http://schemas.microsoft.com/office/drawing/2010/main" val="0"/>
              </a:ext>
            </a:extLst>
          </a:blip>
          <a:srcRect t="23616"/>
          <a:stretch>
            <a:fillRect/>
          </a:stretch>
        </p:blipFill>
        <p:spPr bwMode="auto">
          <a:xfrm>
            <a:off x="5715000" y="228601"/>
            <a:ext cx="2987675" cy="171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a:cs typeface="Arial"/>
              </a:rPr>
              <a:t>Using object </a:t>
            </a:r>
            <a:r>
              <a:rPr lang="en-US" sz="4800" dirty="0" smtClean="0">
                <a:latin typeface="Arial"/>
                <a:cs typeface="Arial"/>
              </a:rPr>
              <a:t>cues</a:t>
            </a:r>
            <a:endParaRPr lang="en-US" sz="4800" dirty="0"/>
          </a:p>
        </p:txBody>
      </p:sp>
      <p:sp>
        <p:nvSpPr>
          <p:cNvPr id="4" name="Rectangle 3"/>
          <p:cNvSpPr txBox="1">
            <a:spLocks noChangeArrowheads="1"/>
          </p:cNvSpPr>
          <p:nvPr/>
        </p:nvSpPr>
        <p:spPr bwMode="auto">
          <a:xfrm>
            <a:off x="762000" y="1362860"/>
            <a:ext cx="7937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altLang="x-none" sz="2800" smtClean="0">
                <a:latin typeface="Arial" charset="0"/>
                <a:ea typeface="ＭＳ Ｐゴシック" charset="-128"/>
              </a:rPr>
              <a:t>Have someone firmly rub her right shoulder saying </a:t>
            </a:r>
            <a:r>
              <a:rPr lang="en-US" altLang="en-US" sz="2800" smtClean="0">
                <a:latin typeface="Arial" charset="0"/>
                <a:ea typeface="ＭＳ Ｐゴシック" charset="-128"/>
              </a:rPr>
              <a:t>“</a:t>
            </a:r>
            <a:r>
              <a:rPr lang="en-US" altLang="x-none" sz="2800" smtClean="0">
                <a:latin typeface="Arial" charset="0"/>
                <a:ea typeface="ＭＳ Ｐゴシック" charset="-128"/>
              </a:rPr>
              <a:t>Turning right</a:t>
            </a:r>
            <a:r>
              <a:rPr lang="en-US" altLang="en-US" sz="2800" smtClean="0">
                <a:latin typeface="Arial" charset="0"/>
                <a:ea typeface="ＭＳ Ｐゴシック" charset="-128"/>
              </a:rPr>
              <a:t>”</a:t>
            </a:r>
            <a:r>
              <a:rPr lang="en-US" altLang="x-none" sz="2800" smtClean="0">
                <a:latin typeface="Arial" charset="0"/>
                <a:ea typeface="ＭＳ Ｐゴシック" charset="-128"/>
              </a:rPr>
              <a:t> followed by a CLEAR and PRECISE ¼ turn to the right, pause then travel along the cupboards to stop at the airbed</a:t>
            </a:r>
            <a:endParaRPr lang="en-US" altLang="x-none" sz="2800" dirty="0">
              <a:latin typeface="Arial" charset="0"/>
              <a:ea typeface="ＭＳ Ｐゴシック" charset="-128"/>
            </a:endParaRPr>
          </a:p>
        </p:txBody>
      </p:sp>
      <p:sp>
        <p:nvSpPr>
          <p:cNvPr id="5" name="TextBox 4"/>
          <p:cNvSpPr txBox="1"/>
          <p:nvPr/>
        </p:nvSpPr>
        <p:spPr>
          <a:xfrm>
            <a:off x="762000" y="3749836"/>
            <a:ext cx="4572000" cy="2523768"/>
          </a:xfrm>
          <a:prstGeom prst="rect">
            <a:avLst/>
          </a:prstGeom>
          <a:noFill/>
        </p:spPr>
        <p:txBody>
          <a:bodyPr wrap="square" rtlCol="0">
            <a:spAutoFit/>
          </a:bodyPr>
          <a:lstStyle/>
          <a:p>
            <a:pPr marL="285750" indent="-285750">
              <a:buFont typeface="Arial" charset="0"/>
              <a:buChar char="•"/>
            </a:pPr>
            <a:r>
              <a:rPr lang="en-US" altLang="x-none" sz="2800" dirty="0">
                <a:latin typeface="Arial" charset="0"/>
              </a:rPr>
              <a:t>Here the object cue can be given again to reinforce that she is at the </a:t>
            </a:r>
            <a:r>
              <a:rPr lang="en-US" altLang="en-US" sz="2800" dirty="0">
                <a:latin typeface="Arial" charset="0"/>
              </a:rPr>
              <a:t>“</a:t>
            </a:r>
            <a:r>
              <a:rPr lang="en-US" altLang="x-none" sz="2800" dirty="0">
                <a:latin typeface="Arial" charset="0"/>
              </a:rPr>
              <a:t>airbed</a:t>
            </a:r>
            <a:r>
              <a:rPr lang="en-US" altLang="en-US" sz="2800" dirty="0">
                <a:latin typeface="Arial" charset="0"/>
              </a:rPr>
              <a:t>”</a:t>
            </a:r>
            <a:r>
              <a:rPr lang="en-US" altLang="x-none" sz="2800" dirty="0">
                <a:latin typeface="Arial" charset="0"/>
              </a:rPr>
              <a:t> and confirm that she DOES want to play! </a:t>
            </a:r>
          </a:p>
          <a:p>
            <a:endParaRPr lang="en-US" dirty="0"/>
          </a:p>
        </p:txBody>
      </p:sp>
      <p:pic>
        <p:nvPicPr>
          <p:cNvPr id="6" name="Picture 4" descr="The O &amp; M Specialist is touching Sams right upper arm just before she turns Sams chair to that direction, to provide Sam with a sense of anticipation as to where she is about to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3352800"/>
            <a:ext cx="3459875" cy="259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7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193675"/>
            <a:ext cx="8001000" cy="1863725"/>
          </a:xfrm>
        </p:spPr>
        <p:txBody>
          <a:bodyPr rtlCol="0">
            <a:normAutofit fontScale="90000"/>
          </a:bodyPr>
          <a:lstStyle/>
          <a:p>
            <a:pPr eaLnBrk="1" fontAlgn="auto" hangingPunct="1">
              <a:spcAft>
                <a:spcPts val="0"/>
              </a:spcAft>
              <a:defRPr/>
            </a:pPr>
            <a:r>
              <a:rPr lang="en-US" dirty="0" smtClean="0">
                <a:latin typeface="Arial"/>
                <a:ea typeface="+mj-ea"/>
                <a:cs typeface="Arial"/>
              </a:rPr>
              <a:t>Motor activities are useful for many areas of development:</a:t>
            </a:r>
            <a:br>
              <a:rPr lang="en-US" dirty="0" smtClean="0">
                <a:latin typeface="Arial"/>
                <a:ea typeface="+mj-ea"/>
                <a:cs typeface="Arial"/>
              </a:rPr>
            </a:br>
            <a:r>
              <a:rPr lang="en-US" dirty="0" smtClean="0">
                <a:latin typeface="Arial"/>
                <a:ea typeface="+mj-ea"/>
                <a:cs typeface="Arial"/>
              </a:rPr>
              <a:t>                      </a:t>
            </a:r>
            <a:r>
              <a:rPr lang="en-US" sz="2400" dirty="0" smtClean="0">
                <a:latin typeface="Arial"/>
                <a:ea typeface="+mj-ea"/>
                <a:cs typeface="Arial"/>
              </a:rPr>
              <a:t>(see motor play power point)</a:t>
            </a:r>
            <a:r>
              <a:rPr lang="en-US" dirty="0" smtClean="0">
                <a:latin typeface="Arial"/>
                <a:ea typeface="+mj-ea"/>
                <a:cs typeface="Arial"/>
              </a:rPr>
              <a:t>    </a:t>
            </a:r>
          </a:p>
        </p:txBody>
      </p:sp>
      <p:sp>
        <p:nvSpPr>
          <p:cNvPr id="17410" name="Rectangle 3"/>
          <p:cNvSpPr>
            <a:spLocks noGrp="1" noChangeArrowheads="1"/>
          </p:cNvSpPr>
          <p:nvPr>
            <p:ph idx="1"/>
          </p:nvPr>
        </p:nvSpPr>
        <p:spPr>
          <a:xfrm>
            <a:off x="457200" y="2286000"/>
            <a:ext cx="8229600" cy="3840163"/>
          </a:xfrm>
        </p:spPr>
        <p:txBody>
          <a:bodyPr/>
          <a:lstStyle/>
          <a:p>
            <a:pPr eaLnBrk="1" hangingPunct="1">
              <a:lnSpc>
                <a:spcPct val="80000"/>
              </a:lnSpc>
            </a:pPr>
            <a:r>
              <a:rPr lang="en-US" altLang="x-none" sz="2400" dirty="0">
                <a:latin typeface="Arial" charset="0"/>
                <a:ea typeface="ＭＳ Ｐゴシック" charset="-128"/>
              </a:rPr>
              <a:t>On the airbed Sam is asked using hand signs and talking</a:t>
            </a:r>
          </a:p>
          <a:p>
            <a:pPr eaLnBrk="1" hangingPunct="1">
              <a:lnSpc>
                <a:spcPct val="80000"/>
              </a:lnSpc>
            </a:pPr>
            <a:r>
              <a:rPr lang="en-US" altLang="en-US" sz="2400" dirty="0">
                <a:latin typeface="Arial" charset="0"/>
                <a:ea typeface="ＭＳ Ｐゴシック" charset="-128"/>
              </a:rPr>
              <a:t>“</a:t>
            </a:r>
            <a:r>
              <a:rPr lang="en-US" altLang="x-none" sz="2400" dirty="0">
                <a:latin typeface="Arial" charset="0"/>
                <a:ea typeface="ＭＳ Ｐゴシック" charset="-128"/>
              </a:rPr>
              <a:t>Do you want to bounce?</a:t>
            </a:r>
            <a:r>
              <a:rPr lang="en-US" altLang="en-US" sz="2400" dirty="0">
                <a:latin typeface="Arial" charset="0"/>
                <a:ea typeface="ＭＳ Ｐゴシック" charset="-128"/>
              </a:rPr>
              <a:t>”</a:t>
            </a:r>
            <a:r>
              <a:rPr lang="en-US" altLang="x-none" sz="2400" dirty="0">
                <a:latin typeface="Arial" charset="0"/>
                <a:ea typeface="ＭＳ Ｐゴシック" charset="-128"/>
              </a:rPr>
              <a:t> (placing your hand under Sam</a:t>
            </a:r>
            <a:r>
              <a:rPr lang="en-US" altLang="en-US" sz="2400" dirty="0">
                <a:latin typeface="Arial" charset="0"/>
                <a:ea typeface="ＭＳ Ｐゴシック" charset="-128"/>
              </a:rPr>
              <a:t>’</a:t>
            </a:r>
            <a:r>
              <a:rPr lang="en-US" altLang="x-none" sz="2400" dirty="0">
                <a:latin typeface="Arial" charset="0"/>
                <a:ea typeface="ＭＳ Ｐゴシック" charset="-128"/>
              </a:rPr>
              <a:t>s and gently moving it up and down in a bouncing movement)</a:t>
            </a:r>
          </a:p>
          <a:p>
            <a:pPr eaLnBrk="1" hangingPunct="1">
              <a:lnSpc>
                <a:spcPct val="80000"/>
              </a:lnSpc>
            </a:pPr>
            <a:r>
              <a:rPr lang="en-US" altLang="x-none" sz="2400" dirty="0">
                <a:latin typeface="Arial" charset="0"/>
                <a:ea typeface="ＭＳ Ｐゴシック" charset="-128"/>
              </a:rPr>
              <a:t>Sam loves to bounce! </a:t>
            </a:r>
          </a:p>
          <a:p>
            <a:pPr eaLnBrk="1" hangingPunct="1">
              <a:lnSpc>
                <a:spcPct val="80000"/>
              </a:lnSpc>
              <a:buFont typeface="Wingdings" charset="2"/>
              <a:buNone/>
            </a:pPr>
            <a:endParaRPr lang="en-US" altLang="x-none" sz="2400" dirty="0">
              <a:latin typeface="Arial" charset="0"/>
              <a:ea typeface="ＭＳ Ｐゴシック" charset="-128"/>
            </a:endParaRPr>
          </a:p>
          <a:p>
            <a:pPr eaLnBrk="1" hangingPunct="1">
              <a:lnSpc>
                <a:spcPct val="80000"/>
              </a:lnSpc>
              <a:buFont typeface="Wingdings" charset="2"/>
              <a:buNone/>
            </a:pPr>
            <a:r>
              <a:rPr lang="en-US" altLang="x-none" sz="2400" dirty="0">
                <a:latin typeface="Arial" charset="0"/>
                <a:ea typeface="ＭＳ Ｐゴシック" charset="-128"/>
              </a:rPr>
              <a:t>If she agrees that this </a:t>
            </a:r>
          </a:p>
          <a:p>
            <a:pPr eaLnBrk="1" hangingPunct="1">
              <a:lnSpc>
                <a:spcPct val="80000"/>
              </a:lnSpc>
              <a:buFont typeface="Wingdings" charset="2"/>
              <a:buNone/>
            </a:pPr>
            <a:r>
              <a:rPr lang="en-US" altLang="x-none" sz="2400" dirty="0">
                <a:latin typeface="Arial" charset="0"/>
                <a:ea typeface="ＭＳ Ｐゴシック" charset="-128"/>
              </a:rPr>
              <a:t>is what she wants to do,</a:t>
            </a:r>
          </a:p>
          <a:p>
            <a:pPr eaLnBrk="1" hangingPunct="1">
              <a:lnSpc>
                <a:spcPct val="80000"/>
              </a:lnSpc>
              <a:buFont typeface="Wingdings" charset="2"/>
              <a:buNone/>
            </a:pPr>
            <a:r>
              <a:rPr lang="en-US" altLang="x-none" sz="2400" dirty="0">
                <a:latin typeface="Arial" charset="0"/>
                <a:ea typeface="ＭＳ Ｐゴシック" charset="-128"/>
              </a:rPr>
              <a:t>the two of you can</a:t>
            </a:r>
          </a:p>
          <a:p>
            <a:pPr eaLnBrk="1" hangingPunct="1">
              <a:lnSpc>
                <a:spcPct val="80000"/>
              </a:lnSpc>
              <a:buFont typeface="Wingdings" charset="2"/>
              <a:buNone/>
            </a:pPr>
            <a:r>
              <a:rPr lang="en-US" altLang="x-none" sz="2400" dirty="0">
                <a:latin typeface="Arial" charset="0"/>
                <a:ea typeface="ＭＳ Ｐゴシック" charset="-128"/>
              </a:rPr>
              <a:t>bounce together on the airbed.</a:t>
            </a:r>
          </a:p>
        </p:txBody>
      </p:sp>
      <p:pic>
        <p:nvPicPr>
          <p:cNvPr id="17411" name="Picture 4" descr="Sam and the O &amp; M Specialist are playing on the air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30765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42300" cy="723900"/>
          </a:xfrm>
          <a:prstGeom prst="rect">
            <a:avLst/>
          </a:prstGeom>
        </p:spPr>
        <p:txBody>
          <a:bodyPr rtlCol="0">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Body movements</a:t>
            </a:r>
            <a:endParaRPr lang="en-US" dirty="0" smtClean="0">
              <a:latin typeface="Arial"/>
              <a:ea typeface="+mj-ea"/>
              <a:cs typeface="Arial"/>
            </a:endParaRPr>
          </a:p>
        </p:txBody>
      </p:sp>
      <p:sp>
        <p:nvSpPr>
          <p:cNvPr id="18433" name="Rectangle 2"/>
          <p:cNvSpPr>
            <a:spLocks noGrp="1" noChangeArrowheads="1"/>
          </p:cNvSpPr>
          <p:nvPr>
            <p:ph type="title"/>
          </p:nvPr>
        </p:nvSpPr>
        <p:spPr>
          <a:xfrm>
            <a:off x="457200" y="1066800"/>
            <a:ext cx="8229600" cy="1143000"/>
          </a:xfrm>
        </p:spPr>
        <p:txBody>
          <a:bodyPr/>
          <a:lstStyle/>
          <a:p>
            <a:pPr eaLnBrk="1" hangingPunct="1"/>
            <a:r>
              <a:rPr lang="en-US" altLang="x-none" sz="2400">
                <a:latin typeface="Arial" charset="0"/>
                <a:ea typeface="ＭＳ Ｐゴシック" charset="-128"/>
              </a:rPr>
              <a:t>Or, she might like to bounce on her own. </a:t>
            </a:r>
            <a:r>
              <a:rPr lang="en-US" altLang="x-none" sz="2400" dirty="0">
                <a:latin typeface="Arial" charset="0"/>
                <a:ea typeface="ＭＳ Ｐゴシック" charset="-128"/>
              </a:rPr>
              <a:t>You can work on body/movement/turns/spatial relationships and so on.</a:t>
            </a:r>
          </a:p>
        </p:txBody>
      </p:sp>
      <p:pic>
        <p:nvPicPr>
          <p:cNvPr id="18434" name="Picture 4" descr="Sam is smiling and bouncing on the airb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942143" y="2209800"/>
            <a:ext cx="7259714" cy="3992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42300" cy="723900"/>
          </a:xfrm>
          <a:prstGeom prst="rect">
            <a:avLst/>
          </a:prstGeom>
        </p:spPr>
        <p:txBody>
          <a:bodyPr rtlCol="0">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Learning through movement</a:t>
            </a:r>
            <a:endParaRPr lang="en-US" dirty="0" smtClean="0">
              <a:latin typeface="Arial"/>
              <a:ea typeface="+mj-ea"/>
              <a:cs typeface="Arial"/>
            </a:endParaRPr>
          </a:p>
        </p:txBody>
      </p:sp>
      <p:sp>
        <p:nvSpPr>
          <p:cNvPr id="19457" name="Rectangle 2"/>
          <p:cNvSpPr>
            <a:spLocks noGrp="1" noChangeArrowheads="1"/>
          </p:cNvSpPr>
          <p:nvPr>
            <p:ph type="title"/>
          </p:nvPr>
        </p:nvSpPr>
        <p:spPr>
          <a:xfrm>
            <a:off x="457200" y="1143000"/>
            <a:ext cx="8229600" cy="1401762"/>
          </a:xfrm>
        </p:spPr>
        <p:txBody>
          <a:bodyPr/>
          <a:lstStyle/>
          <a:p>
            <a:pPr eaLnBrk="1" hangingPunct="1"/>
            <a:r>
              <a:rPr lang="en-US" altLang="x-none" sz="2800">
                <a:latin typeface="Arial" charset="0"/>
                <a:ea typeface="ＭＳ Ｐゴシック" charset="-128"/>
              </a:rPr>
              <a:t>Or move about on her own and experience many positions and learn about her body through the movement.</a:t>
            </a:r>
          </a:p>
        </p:txBody>
      </p:sp>
      <p:pic>
        <p:nvPicPr>
          <p:cNvPr id="19458" name="Picture 4" descr="Sam is working hard to move herself to sitting position. The O &amp; M Instructor is helping by lifting the airbed corner a b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4400" y="2743200"/>
            <a:ext cx="4775200" cy="3581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42300" cy="723900"/>
          </a:xfrm>
          <a:prstGeom prst="rect">
            <a:avLst/>
          </a:prstGeom>
        </p:spPr>
        <p:txBody>
          <a:bodyPr rtlCol="0">
            <a:normAutofit fontScale="975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Trying new things</a:t>
            </a:r>
            <a:endParaRPr lang="en-US" dirty="0" smtClean="0">
              <a:latin typeface="Arial"/>
              <a:ea typeface="+mj-ea"/>
              <a:cs typeface="Arial"/>
            </a:endParaRPr>
          </a:p>
        </p:txBody>
      </p:sp>
      <p:sp>
        <p:nvSpPr>
          <p:cNvPr id="20481" name="Rectangle 2"/>
          <p:cNvSpPr>
            <a:spLocks noGrp="1" noChangeArrowheads="1"/>
          </p:cNvSpPr>
          <p:nvPr>
            <p:ph type="title"/>
          </p:nvPr>
        </p:nvSpPr>
        <p:spPr>
          <a:xfrm>
            <a:off x="762000" y="1295400"/>
            <a:ext cx="7793038" cy="1462088"/>
          </a:xfrm>
        </p:spPr>
        <p:txBody>
          <a:bodyPr/>
          <a:lstStyle/>
          <a:p>
            <a:pPr eaLnBrk="1" hangingPunct="1"/>
            <a:r>
              <a:rPr lang="en-US" altLang="x-none" sz="2400">
                <a:latin typeface="Arial" charset="0"/>
                <a:ea typeface="ＭＳ Ｐゴシック" charset="-128"/>
              </a:rPr>
              <a:t>Sam also likes to explore different positions that she doesn</a:t>
            </a:r>
            <a:r>
              <a:rPr lang="en-US" altLang="en-US" sz="2400">
                <a:latin typeface="Arial" charset="0"/>
                <a:ea typeface="ＭＳ Ｐゴシック" charset="-128"/>
              </a:rPr>
              <a:t>’</a:t>
            </a:r>
            <a:r>
              <a:rPr lang="en-US" altLang="x-none" sz="2400">
                <a:latin typeface="Arial" charset="0"/>
                <a:ea typeface="ＭＳ Ｐゴシック" charset="-128"/>
              </a:rPr>
              <a:t>t get to experience in her chair, such as slowly moving her to sitting. </a:t>
            </a:r>
            <a:r>
              <a:rPr lang="en-US" altLang="x-none" sz="2400" dirty="0">
                <a:latin typeface="Arial" charset="0"/>
                <a:ea typeface="ＭＳ Ｐゴシック" charset="-128"/>
              </a:rPr>
              <a:t>Without! Having to push or pull her, just encourage her involvement using the airbed!</a:t>
            </a:r>
          </a:p>
        </p:txBody>
      </p:sp>
      <p:pic>
        <p:nvPicPr>
          <p:cNvPr id="20482" name="Picture 4" descr="The O &amp; M Specialist is pulling the top of the airbed up to help Sam sit up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4419" y="2895600"/>
            <a:ext cx="4648200" cy="34861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57200"/>
            <a:ext cx="8242300" cy="723900"/>
          </a:xfrm>
          <a:prstGeom prst="rect">
            <a:avLst/>
          </a:prstGeom>
        </p:spPr>
        <p:txBody>
          <a:bodyPr rtlCol="0">
            <a:normAutofit fontScale="9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dirty="0" smtClean="0">
                <a:latin typeface="Arial"/>
                <a:ea typeface="+mj-ea"/>
                <a:cs typeface="Arial"/>
              </a:rPr>
              <a:t>Using hand signals to communicate</a:t>
            </a:r>
            <a:endParaRPr lang="en-US" dirty="0" smtClean="0">
              <a:latin typeface="Arial"/>
              <a:ea typeface="+mj-ea"/>
              <a:cs typeface="Arial"/>
            </a:endParaRPr>
          </a:p>
        </p:txBody>
      </p:sp>
      <p:sp>
        <p:nvSpPr>
          <p:cNvPr id="21505" name="Rectangle 2"/>
          <p:cNvSpPr>
            <a:spLocks noGrp="1" noChangeArrowheads="1"/>
          </p:cNvSpPr>
          <p:nvPr>
            <p:ph type="title"/>
          </p:nvPr>
        </p:nvSpPr>
        <p:spPr>
          <a:xfrm>
            <a:off x="533400" y="1219200"/>
            <a:ext cx="8229600" cy="1690687"/>
          </a:xfrm>
        </p:spPr>
        <p:txBody>
          <a:bodyPr/>
          <a:lstStyle/>
          <a:p>
            <a:pPr eaLnBrk="1" hangingPunct="1"/>
            <a:r>
              <a:rPr lang="en-US" altLang="x-none" sz="2400" dirty="0">
                <a:latin typeface="Tahoma" charset="0"/>
                <a:ea typeface="ＭＳ Ｐゴシック" charset="-128"/>
              </a:rPr>
              <a:t>She may like to roll, one way or the other. Ask her if she wants to do rolling by using the hand sign of hands </a:t>
            </a:r>
            <a:r>
              <a:rPr lang="en-US" altLang="en-US" sz="2400" dirty="0">
                <a:latin typeface="Tahoma" charset="0"/>
                <a:ea typeface="ＭＳ Ｐゴシック" charset="-128"/>
              </a:rPr>
              <a:t>‘</a:t>
            </a:r>
            <a:r>
              <a:rPr lang="en-US" altLang="x-none" sz="2400" dirty="0">
                <a:latin typeface="Tahoma" charset="0"/>
                <a:ea typeface="ＭＳ Ｐゴシック" charset="-128"/>
              </a:rPr>
              <a:t>rolling together</a:t>
            </a:r>
            <a:r>
              <a:rPr lang="en-US" altLang="en-US" sz="2400" dirty="0">
                <a:latin typeface="Tahoma" charset="0"/>
                <a:ea typeface="ＭＳ Ｐゴシック" charset="-128"/>
              </a:rPr>
              <a:t>’</a:t>
            </a:r>
            <a:r>
              <a:rPr lang="en-US" altLang="x-none" sz="2400" dirty="0">
                <a:latin typeface="Tahoma" charset="0"/>
                <a:ea typeface="ＭＳ Ｐゴシック" charset="-128"/>
              </a:rPr>
              <a:t>. If she does want to roll, help her anticipate which way using the firm rub to her shoulder technique.</a:t>
            </a:r>
          </a:p>
        </p:txBody>
      </p:sp>
      <p:pic>
        <p:nvPicPr>
          <p:cNvPr id="21506" name="Picture 4" descr="The O &amp; M Specialist is using the firm touch to Sam's upper arm to ask her if she wants to roll to the r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3124200"/>
            <a:ext cx="4419600" cy="33147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711</Words>
  <Application>Microsoft Macintosh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ＭＳ Ｐゴシック</vt:lpstr>
      <vt:lpstr>Tahoma</vt:lpstr>
      <vt:lpstr>Wingdings</vt:lpstr>
      <vt:lpstr>Arial</vt:lpstr>
      <vt:lpstr>Office Theme</vt:lpstr>
      <vt:lpstr>Having Fun with Sam On the Airbed! </vt:lpstr>
      <vt:lpstr> What’s coming next:  </vt:lpstr>
      <vt:lpstr>Keep the  same routes</vt:lpstr>
      <vt:lpstr>Using object cues</vt:lpstr>
      <vt:lpstr>Motor activities are useful for many areas of development:                       (see motor play power point)    </vt:lpstr>
      <vt:lpstr>Or, she might like to bounce on her own. You can work on body/movement/turns/spatial relationships and so on.</vt:lpstr>
      <vt:lpstr>Or move about on her own and experience many positions and learn about her body through the movement.</vt:lpstr>
      <vt:lpstr>Sam also likes to explore different positions that she doesn’t get to experience in her chair, such as slowly moving her to sitting. Without! Having to push or pull her, just encourage her involvement using the airbed!</vt:lpstr>
      <vt:lpstr>She may like to roll, one way or the other. Ask her if she wants to do rolling by using the hand sign of hands ‘rolling together’. If she does want to roll, help her anticipate which way using the firm rub to her shoulder technique.</vt:lpstr>
      <vt:lpstr>And then count three, lifting the airbed edge more until she rolls, or has fun resisting!! </vt:lpstr>
      <vt:lpstr>There are many movements and positions that can be explored on the airbed.</vt:lpstr>
      <vt:lpstr>As well as using it for bouncing and rolling and learning about movement and the body that way</vt:lpstr>
      <vt:lpstr>Adding firm but gentle pressure to her legs, held in the right position, gently assisting her to bend them</vt:lpstr>
      <vt:lpstr>To push me away and have fun!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Karen Gilligan</cp:lastModifiedBy>
  <cp:revision>28</cp:revision>
  <cp:lastPrinted>1601-01-01T00:00:00Z</cp:lastPrinted>
  <dcterms:created xsi:type="dcterms:W3CDTF">1601-01-01T00:00:00Z</dcterms:created>
  <dcterms:modified xsi:type="dcterms:W3CDTF">2017-08-29T22:35:56Z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